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3"/>
    <p:restoredTop sz="94719"/>
  </p:normalViewPr>
  <p:slideViewPr>
    <p:cSldViewPr snapToGrid="0">
      <p:cViewPr varScale="1">
        <p:scale>
          <a:sx n="148" d="100"/>
          <a:sy n="148" d="100"/>
        </p:scale>
        <p:origin x="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1251A-6623-D5D4-116F-2A2CD446B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7296A-16C5-72B9-54DA-627C0C09B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1A7C9-C1D6-71A0-DC4C-3CE149CB8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FEF7-2F40-0646-9218-7156655CCB87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5BA11-8CD8-125C-CBDF-8B7BDE1A9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791E6-6A57-2BD1-9D98-F42F6FAC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1699-C45F-224C-A0B9-2037D8BE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7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D8CC5-26B9-65FD-1A54-B505F075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4623A0-1EB6-2DE5-96C9-D8E391615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06336-3480-27C3-CF02-32494B519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FEF7-2F40-0646-9218-7156655CCB87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0EF63-C97B-1FC5-D427-90DB28B7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122AF-FBF7-A4CA-C86B-4CBAC0329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1699-C45F-224C-A0B9-2037D8BE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58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1B30A0-CA19-B8C7-76A3-3B41776165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0D86B2-50AE-6922-1372-4EA0064D1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41808-5F4D-CB7E-8E55-2684BDBA4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FEF7-2F40-0646-9218-7156655CCB87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7B31D-D0D2-8745-7318-D7AF3F4B3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48B23-5153-A715-160F-B5268043A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1699-C45F-224C-A0B9-2037D8BE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1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44660-3825-AEC9-2222-C37334BB0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01374-B20E-77FB-0E22-EAA591B91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A6014-B603-3EB6-BD67-4F0ABB48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FEF7-2F40-0646-9218-7156655CCB87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16803-2BF6-00E7-27A9-4C4D6E07F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02850-B349-1060-8EEF-0FADB0819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1699-C45F-224C-A0B9-2037D8BE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5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EE784-1DAD-A372-D35A-571A67E81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96187-02A2-E156-6716-CDBEC4658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0DA34-6B1D-23D0-3401-67F1E6E9E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FEF7-2F40-0646-9218-7156655CCB87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B7904-1223-A126-0A9F-7B32D15A1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8B9B3-20EC-88F3-EAB4-95D4251C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1699-C45F-224C-A0B9-2037D8BE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4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6EDA3-2B84-3C83-43C3-09AE052D3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48507-0D57-5AB8-022C-D6A437F04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43E73-FBC0-3930-1AC8-9D084C776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3B538-299D-8D52-95E7-D9BAEFED2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FEF7-2F40-0646-9218-7156655CCB87}" type="datetimeFigureOut">
              <a:rPr lang="en-US" smtClean="0"/>
              <a:t>3/27/25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79BD1-D712-D14C-EFCC-1356CF664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D0A71-32CA-5D7B-90FD-056FE2DBA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1699-C45F-224C-A0B9-2037D8BE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8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423F2-6821-7E2E-8480-3E6A4BD7B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C8D91-E1B8-7B4C-DB9E-6DFA580A0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D44CC-6BA7-286D-F81B-9693F7F18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E480ED-30A9-D203-AE25-809FE47CF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14925-7B5F-A10A-381D-7E077A7A3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CF29D-240C-4D15-3F07-1A6965F1C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FEF7-2F40-0646-9218-7156655CCB87}" type="datetimeFigureOut">
              <a:rPr lang="en-US" smtClean="0"/>
              <a:t>3/27/25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A5F3A7-B4AB-C2CD-CBB3-A8A09348C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257CD9-22C7-D63E-08D9-FA0C4EBD7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1699-C45F-224C-A0B9-2037D8BE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6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D6659-DE6A-20DE-72D2-86C4DA204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39467E-B36A-798C-AAAC-7B085387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FEF7-2F40-0646-9218-7156655CCB87}" type="datetimeFigureOut">
              <a:rPr lang="en-US" smtClean="0"/>
              <a:t>3/27/25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ADCBB6-2641-3B08-FDB3-54631E7F9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353FDD-C0EF-1D84-11CA-A924CB60B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1699-C45F-224C-A0B9-2037D8BE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0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45FD93-ED7C-3F8D-D5AF-5299E4767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FEF7-2F40-0646-9218-7156655CCB87}" type="datetimeFigureOut">
              <a:rPr lang="en-US" smtClean="0"/>
              <a:t>3/27/25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0A8505-12AD-01F4-41F0-CA2301051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E697A-F21C-E899-CB63-E88FE8AB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1699-C45F-224C-A0B9-2037D8BE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82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D2BA4-393D-12BD-3431-637C76F07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6AB30-D143-3CBB-3AB6-9314E832F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485DD-F8D0-A12A-D436-F3918E56D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11FDA8-3519-545A-2038-60B47553C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FEF7-2F40-0646-9218-7156655CCB87}" type="datetimeFigureOut">
              <a:rPr lang="en-US" smtClean="0"/>
              <a:t>3/27/25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C0098-3AA1-996D-308D-CD33F32B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33AC2-E530-62A7-E99D-376EFCCB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1699-C45F-224C-A0B9-2037D8BE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6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0B58B-D839-B813-5521-CEB429DE3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45E52D-EB8D-92EE-C4C7-5D3A7227E2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F38790-A067-2606-33A6-7E4847401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ACBB7-2C8A-5AB7-728A-6DBDE740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FEF7-2F40-0646-9218-7156655CCB87}" type="datetimeFigureOut">
              <a:rPr lang="en-US" smtClean="0"/>
              <a:t>3/27/25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5AA96-ED80-71E8-0E86-6744C23FC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92AB1-47A7-3A43-5886-0D2B36FBE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1699-C45F-224C-A0B9-2037D8BE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7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E60474-3FAC-507F-C39E-B9399F42A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FA948-981E-27FF-69F3-49CB262DC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D046D-8F88-70BD-31FA-BC8B5AC03C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54FEF7-2F40-0646-9218-7156655CCB87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5DA37-5B22-F937-3985-F376779F9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36621-038D-D3DA-A87E-79CCB4443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6F1699-C45F-224C-A0B9-2037D8BE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6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679AFD-8CE8-0B68-0604-FFA431B7BE71}"/>
              </a:ext>
            </a:extLst>
          </p:cNvPr>
          <p:cNvSpPr txBox="1"/>
          <p:nvPr/>
        </p:nvSpPr>
        <p:spPr>
          <a:xfrm>
            <a:off x="1576552" y="819807"/>
            <a:ext cx="919963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Discrete variables </a:t>
            </a:r>
            <a:r>
              <a:rPr lang="en-US" dirty="0"/>
              <a:t>– only a limited number of specific values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example: a classroom of 100 desks that are uniquely numbered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b="1" u="sng" dirty="0"/>
              <a:t>sample space</a:t>
            </a:r>
            <a:r>
              <a:rPr lang="en-US" b="1" dirty="0"/>
              <a:t> </a:t>
            </a:r>
            <a:r>
              <a:rPr lang="en-US" dirty="0"/>
              <a:t>: the possible values a variable can assume</a:t>
            </a:r>
          </a:p>
          <a:p>
            <a:r>
              <a:rPr lang="en-US" dirty="0"/>
              <a:t>		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en-US" dirty="0">
                <a:solidFill>
                  <a:srgbClr val="242424"/>
                </a:solidFill>
                <a:latin typeface="KaTeX_Main"/>
              </a:rPr>
              <a:t>=</a:t>
            </a:r>
            <a:r>
              <a:rPr lang="en-US" dirty="0"/>
              <a:t> {1, 2, … 100}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u="sng" dirty="0"/>
              <a:t>Continuous variables </a:t>
            </a:r>
            <a:r>
              <a:rPr lang="en-US" dirty="0"/>
              <a:t>– an assume any value within a range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example: temperature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b="1" u="sng" dirty="0"/>
              <a:t>sample space </a:t>
            </a:r>
            <a:r>
              <a:rPr lang="en-US" dirty="0"/>
              <a:t>: 0˚K ≤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i="1" dirty="0"/>
              <a:t>≤ 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∞</a:t>
            </a:r>
            <a:r>
              <a:rPr lang="en-US" dirty="0"/>
              <a:t> (sample space defined by the range of </a:t>
            </a:r>
            <a:r>
              <a:rPr lang="en-US" i="1" dirty="0"/>
              <a:t>limiting</a:t>
            </a:r>
            <a:r>
              <a:rPr lang="en-US" dirty="0"/>
              <a:t> values)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F4F16C-0B0C-1CC3-110E-D94DA7AFD8DF}"/>
              </a:ext>
            </a:extLst>
          </p:cNvPr>
          <p:cNvSpPr txBox="1"/>
          <p:nvPr/>
        </p:nvSpPr>
        <p:spPr>
          <a:xfrm>
            <a:off x="1576552" y="4837864"/>
            <a:ext cx="8113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treatment of probability differs depending on whether the variable of interest </a:t>
            </a:r>
          </a:p>
          <a:p>
            <a:r>
              <a:rPr lang="en-US" dirty="0"/>
              <a:t>	is </a:t>
            </a:r>
            <a:r>
              <a:rPr lang="en-US" b="1" u="sng" dirty="0"/>
              <a:t>discrete</a:t>
            </a:r>
            <a:r>
              <a:rPr lang="en-US" dirty="0"/>
              <a:t> or </a:t>
            </a:r>
            <a:r>
              <a:rPr lang="en-US" b="1" u="sng" dirty="0"/>
              <a:t>continuous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Probability for discrete variables is mathematically simpler to describe.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451A7E-4742-7268-C811-300E6644312F}"/>
              </a:ext>
            </a:extLst>
          </p:cNvPr>
          <p:cNvSpPr txBox="1"/>
          <p:nvPr/>
        </p:nvSpPr>
        <p:spPr>
          <a:xfrm>
            <a:off x="3831117" y="-21021"/>
            <a:ext cx="45297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/>
              <a:t>Probability Theory Recap</a:t>
            </a:r>
          </a:p>
        </p:txBody>
      </p:sp>
    </p:spTree>
    <p:extLst>
      <p:ext uri="{BB962C8B-B14F-4D97-AF65-F5344CB8AC3E}">
        <p14:creationId xmlns:p14="http://schemas.microsoft.com/office/powerpoint/2010/main" val="4214611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0B93D-A8A5-B203-74B0-83F232D90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A720A09D-9518-DCE8-4551-D7916754CE2F}"/>
              </a:ext>
            </a:extLst>
          </p:cNvPr>
          <p:cNvSpPr/>
          <p:nvPr/>
        </p:nvSpPr>
        <p:spPr>
          <a:xfrm>
            <a:off x="9747421" y="10174"/>
            <a:ext cx="725083" cy="68580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951CA80-FC0E-76B6-7A8C-A0B006629916}"/>
              </a:ext>
            </a:extLst>
          </p:cNvPr>
          <p:cNvSpPr txBox="1"/>
          <p:nvPr/>
        </p:nvSpPr>
        <p:spPr>
          <a:xfrm>
            <a:off x="9783443" y="10174"/>
            <a:ext cx="63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6667164-38EA-D185-93B4-CFFED63199EE}"/>
              </a:ext>
            </a:extLst>
          </p:cNvPr>
          <p:cNvSpPr txBox="1"/>
          <p:nvPr/>
        </p:nvSpPr>
        <p:spPr>
          <a:xfrm>
            <a:off x="210207" y="40370"/>
            <a:ext cx="465858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Assumptions (that can be relaxed)</a:t>
            </a:r>
          </a:p>
          <a:p>
            <a:pPr marL="285750" indent="-285750">
              <a:buFontTx/>
              <a:buChar char="-"/>
            </a:pPr>
            <a:r>
              <a:rPr lang="en-US" dirty="0"/>
              <a:t>Diploid</a:t>
            </a:r>
          </a:p>
          <a:p>
            <a:pPr marL="285750" indent="-285750">
              <a:buFontTx/>
              <a:buChar char="-"/>
            </a:pPr>
            <a:r>
              <a:rPr lang="en-US" dirty="0"/>
              <a:t>Genotyped 20 gene copies (10 individuals)</a:t>
            </a:r>
          </a:p>
          <a:p>
            <a:pPr marL="285750" indent="-285750">
              <a:buFontTx/>
              <a:buChar char="-"/>
            </a:pPr>
            <a:r>
              <a:rPr lang="en-US" dirty="0"/>
              <a:t>Everyone is homozygous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Constant population size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Offspring inherited alleles </a:t>
            </a:r>
            <a:br>
              <a:rPr lang="en-US" dirty="0"/>
            </a:br>
            <a:r>
              <a:rPr lang="en-US" dirty="0"/>
              <a:t>from previous generations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Non-overlapping generations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population has Ne=100 individuals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20FE032-9EE0-9E78-8AA5-EF1318E68BFC}"/>
              </a:ext>
            </a:extLst>
          </p:cNvPr>
          <p:cNvGrpSpPr>
            <a:grpSpLocks noChangeAspect="1"/>
          </p:cNvGrpSpPr>
          <p:nvPr/>
        </p:nvGrpSpPr>
        <p:grpSpPr>
          <a:xfrm>
            <a:off x="9979524" y="379506"/>
            <a:ext cx="289156" cy="6400800"/>
            <a:chOff x="9192581" y="2132522"/>
            <a:chExt cx="193252" cy="4277864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3FACC9BD-169D-1BC5-BC21-F301D47B1AEC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2953" y="2132522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BF39FB4C-E477-11BF-DDB4-781AB9EF765A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2407" y="2348048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AB9D1F3-D5DB-D670-30D6-8A92A75E79F8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1861" y="2563573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C09C4611-EA7D-88E1-0933-F2FE9641A920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1315" y="2779099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D672EE2A-0D93-D644-8238-7B147E16A229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0769" y="2994624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C33AB204-2CF7-4A09-D594-B2C5553A0CE2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0223" y="3210149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D8DB9674-ECDA-050A-B47A-19A9A5CDCB98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9678" y="3425675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FB83DC7A-3870-1BF7-004D-66CF5FB12745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9132" y="3641200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6958A41A-B9AE-9AAA-0B75-AED6B5D1B06C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8586" y="3856726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749BD556-3D63-CCA1-D825-93922774F8F7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8040" y="4072251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95B4782-35E3-8CF6-2F14-08656949D8B0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7494" y="4287777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767BFF18-362B-87FA-B3EE-F3680404921B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6948" y="4503302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4B327AF-EE9E-6888-4A17-B05875BDF75B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6402" y="4718828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48ADE69C-522D-A869-FC34-AB3A6D6B9790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5856" y="4934353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E68671D2-E566-C14E-DFC4-00012E60416B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5311" y="5149879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ECB37CD2-6CCF-F195-9FAE-94EA13EC0555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4765" y="5365404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0C7B680E-3424-C8FD-784C-A65870A97360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4219" y="5580929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8E2FBEAD-E30C-259C-A5D5-5FACC25407D5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3673" y="5796455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E8FEDA2F-E31B-EA73-1FB6-9AC24D54A100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3127" y="6011980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8FB730D4-4F83-CCDF-8DBB-D1D57BEBC9AF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2581" y="6227506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9ED794F3-97EB-6DCD-8568-D28AD3BA8C9C}"/>
              </a:ext>
            </a:extLst>
          </p:cNvPr>
          <p:cNvGrpSpPr/>
          <p:nvPr/>
        </p:nvGrpSpPr>
        <p:grpSpPr>
          <a:xfrm>
            <a:off x="7938658" y="-10174"/>
            <a:ext cx="725083" cy="6858000"/>
            <a:chOff x="9004327" y="-10174"/>
            <a:chExt cx="725083" cy="6858000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B4D455CF-BA67-AC4B-3485-ED7717B7F5AD}"/>
                </a:ext>
              </a:extLst>
            </p:cNvPr>
            <p:cNvSpPr/>
            <p:nvPr/>
          </p:nvSpPr>
          <p:spPr>
            <a:xfrm>
              <a:off x="9004327" y="-10174"/>
              <a:ext cx="725083" cy="6858000"/>
            </a:xfrm>
            <a:prstGeom prst="rect">
              <a:avLst/>
            </a:prstGeom>
            <a:solidFill>
              <a:srgbClr val="FFC000">
                <a:alpha val="3988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A4E5D53-17C2-108D-F41C-3AD81420A8D1}"/>
                </a:ext>
              </a:extLst>
            </p:cNvPr>
            <p:cNvSpPr txBox="1"/>
            <p:nvPr/>
          </p:nvSpPr>
          <p:spPr>
            <a:xfrm>
              <a:off x="9082361" y="10174"/>
              <a:ext cx="442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t-1</a:t>
              </a:r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FBD67AEE-5413-D3E8-DC3C-1C5189F0CEE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92361" y="384432"/>
              <a:ext cx="289156" cy="6400800"/>
              <a:chOff x="9192581" y="2132522"/>
              <a:chExt cx="193252" cy="4277864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D4F6B07D-B071-39C3-26DB-58187C816BA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2953" y="2132522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F95C7D56-CDAB-4DC5-5C1A-BDF07425B2A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2407" y="2348048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B1E6E18E-B8D8-81C9-2040-B92049A3761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1861" y="2563573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DFC48073-0D8D-6C94-166A-90720EEB08D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1315" y="277909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3CA22532-D74C-59E2-EB2B-E3E00C55850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0769" y="2994624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EB374C52-186D-4D27-CDF9-7A349E171F3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0223" y="321014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56E73FBA-8543-E0CA-0229-397DDB09D99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9678" y="3425675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4320BD24-5A29-05AA-714A-944BBABEABD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9132" y="364120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4CF7BC37-25DA-CAFA-4824-6739866703F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8586" y="3856726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19733DE7-C65E-C988-B41D-3A08F6DB435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8040" y="4072251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A4FF1BAD-0B28-56C0-8C6C-AAB91BEA2D0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7494" y="4287777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A1F615AB-B8F7-13B3-9B47-4C3D5503B29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6948" y="4503302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0BB229DB-2A76-A50A-2636-7E99758A462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6402" y="4718828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ECEDDA56-DE97-5331-20FF-D3FB21CB0D8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5856" y="4934353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642BB577-A3B2-A5CE-A1E0-BE62B9FF1C1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5311" y="514987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483E55E3-3AE7-5459-6334-904D8735C17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4765" y="5365404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458D8C11-303C-3A45-8AC0-2FD8A941A6C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4219" y="558092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A90CC87B-684D-F258-0783-ED53F52C89E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3673" y="5796455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316F83C4-C8FF-FE2B-085E-317DADA09A8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3127" y="601198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CA8C2E39-A416-D2FA-D7E5-C5F98524769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2581" y="6227506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4C7568-C90C-A8C2-E34F-E8AF2586FD39}"/>
                  </a:ext>
                </a:extLst>
              </p:cNvPr>
              <p:cNvSpPr txBox="1"/>
              <p:nvPr/>
            </p:nvSpPr>
            <p:spPr>
              <a:xfrm>
                <a:off x="447327" y="3358531"/>
                <a:ext cx="6193683" cy="1734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What about </a:t>
                </a:r>
                <a:r>
                  <a:rPr lang="en-US" i="1" dirty="0"/>
                  <a:t>k </a:t>
                </a:r>
                <a:r>
                  <a:rPr lang="en-US" dirty="0"/>
                  <a:t>gene copies?</a:t>
                </a:r>
              </a:p>
              <a:p>
                <a:endParaRPr lang="en-US" dirty="0"/>
              </a:p>
              <a:p>
                <a:r>
                  <a:rPr lang="en-US" dirty="0"/>
                  <a:t>How many pairs of gene copies?</a:t>
                </a:r>
              </a:p>
              <a:p>
                <a:endParaRPr lang="en-US" dirty="0"/>
              </a:p>
              <a:p>
                <a:r>
                  <a:rPr lang="en-US" sz="2200" dirty="0"/>
                  <a:t>C(n, k)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20!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2!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20−2</m:t>
                            </m:r>
                          </m:e>
                        </m:d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20(19)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=190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4C7568-C90C-A8C2-E34F-E8AF2586F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27" y="3358531"/>
                <a:ext cx="6193683" cy="1734257"/>
              </a:xfrm>
              <a:prstGeom prst="rect">
                <a:avLst/>
              </a:prstGeom>
              <a:blipFill>
                <a:blip r:embed="rId2"/>
                <a:stretch>
                  <a:fillRect l="-1230" t="-1460" b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D332BA-3FDD-0CED-065A-3AEF42856BD0}"/>
                  </a:ext>
                </a:extLst>
              </p:cNvPr>
              <p:cNvSpPr txBox="1"/>
              <p:nvPr/>
            </p:nvSpPr>
            <p:spPr>
              <a:xfrm>
                <a:off x="10792003" y="644449"/>
                <a:ext cx="1269515" cy="1997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 = 100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i="1" dirty="0"/>
                  <a:t>k</a:t>
                </a:r>
                <a:r>
                  <a:rPr lang="en-US" dirty="0"/>
                  <a:t> = 20</a:t>
                </a:r>
                <a:endParaRPr lang="en-US" i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D332BA-3FDD-0CED-065A-3AEF42856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2003" y="644449"/>
                <a:ext cx="1269515" cy="1997726"/>
              </a:xfrm>
              <a:prstGeom prst="rect">
                <a:avLst/>
              </a:prstGeom>
              <a:blipFill>
                <a:blip r:embed="rId3"/>
                <a:stretch>
                  <a:fillRect l="-3960" t="-1266" b="-4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8263D00-E1B8-BEE2-B603-5303D9FA2C48}"/>
              </a:ext>
            </a:extLst>
          </p:cNvPr>
          <p:cNvSpPr txBox="1"/>
          <p:nvPr/>
        </p:nvSpPr>
        <p:spPr>
          <a:xfrm>
            <a:off x="10626811" y="3472249"/>
            <a:ext cx="13676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k(k-1)</a:t>
            </a:r>
          </a:p>
          <a:p>
            <a:r>
              <a:rPr lang="en-US" dirty="0"/>
              <a:t>-------  = 190</a:t>
            </a:r>
          </a:p>
          <a:p>
            <a:r>
              <a:rPr lang="en-US" dirty="0"/>
              <a:t>     2</a:t>
            </a:r>
          </a:p>
        </p:txBody>
      </p:sp>
    </p:spTree>
    <p:extLst>
      <p:ext uri="{BB962C8B-B14F-4D97-AF65-F5344CB8AC3E}">
        <p14:creationId xmlns:p14="http://schemas.microsoft.com/office/powerpoint/2010/main" val="2612657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01F10-FEEA-68A8-ED74-30861149E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913EFE17-79AA-4935-E34F-7A2A0DBA8474}"/>
              </a:ext>
            </a:extLst>
          </p:cNvPr>
          <p:cNvSpPr/>
          <p:nvPr/>
        </p:nvSpPr>
        <p:spPr>
          <a:xfrm>
            <a:off x="9747421" y="10174"/>
            <a:ext cx="725083" cy="68580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40AC5AF-7B2B-EE85-ECA1-89588AAF109B}"/>
              </a:ext>
            </a:extLst>
          </p:cNvPr>
          <p:cNvSpPr txBox="1"/>
          <p:nvPr/>
        </p:nvSpPr>
        <p:spPr>
          <a:xfrm>
            <a:off x="9783443" y="10174"/>
            <a:ext cx="63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7D42993-151A-A9A7-A01D-FC45C108E308}"/>
              </a:ext>
            </a:extLst>
          </p:cNvPr>
          <p:cNvSpPr txBox="1"/>
          <p:nvPr/>
        </p:nvSpPr>
        <p:spPr>
          <a:xfrm>
            <a:off x="210207" y="40370"/>
            <a:ext cx="465858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Assumptions (that can be relaxed)</a:t>
            </a:r>
          </a:p>
          <a:p>
            <a:pPr marL="285750" indent="-285750">
              <a:buFontTx/>
              <a:buChar char="-"/>
            </a:pPr>
            <a:r>
              <a:rPr lang="en-US" dirty="0"/>
              <a:t>Diploid</a:t>
            </a:r>
          </a:p>
          <a:p>
            <a:pPr marL="285750" indent="-285750">
              <a:buFontTx/>
              <a:buChar char="-"/>
            </a:pPr>
            <a:r>
              <a:rPr lang="en-US" dirty="0"/>
              <a:t>Genotyped 20 gene copies (10 individuals)</a:t>
            </a:r>
          </a:p>
          <a:p>
            <a:pPr marL="285750" indent="-285750">
              <a:buFontTx/>
              <a:buChar char="-"/>
            </a:pPr>
            <a:r>
              <a:rPr lang="en-US" dirty="0"/>
              <a:t>Everyone is homozygous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Constant population size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Offspring inherited alleles </a:t>
            </a:r>
            <a:br>
              <a:rPr lang="en-US" dirty="0"/>
            </a:br>
            <a:r>
              <a:rPr lang="en-US" dirty="0"/>
              <a:t>from previous generations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Non-overlapping generations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population has Ne=100 individuals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2231568-E7A8-1289-DD4E-77A64DD73C37}"/>
              </a:ext>
            </a:extLst>
          </p:cNvPr>
          <p:cNvGrpSpPr>
            <a:grpSpLocks noChangeAspect="1"/>
          </p:cNvGrpSpPr>
          <p:nvPr/>
        </p:nvGrpSpPr>
        <p:grpSpPr>
          <a:xfrm>
            <a:off x="9979524" y="379506"/>
            <a:ext cx="289156" cy="6400800"/>
            <a:chOff x="9192581" y="2132522"/>
            <a:chExt cx="193252" cy="4277864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61D494D8-BFAF-8C44-8463-3E4107D4DA42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2953" y="2132522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891209F0-91A1-027E-09E7-42FFE8302DB0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2407" y="2348048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3F4D7C8-644C-FF83-95EF-D66EC3515B38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1861" y="2563573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60798F83-AB80-FCB7-09EA-7911D5F87AC2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1315" y="2779099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9061E89-CFB8-62CF-3B5E-8566004401E6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0769" y="2994624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656FD5BE-61FE-AF9F-EBBE-3340B310BF5E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0223" y="3210149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0323321-F98C-92E1-85C7-AADA283D2DFB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9678" y="3425675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2B8D39C8-FD4D-387A-1C6B-88C02A570CD8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9132" y="3641200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0760268B-BFB6-CDB0-6593-65784C0B52E2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8586" y="3856726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C4A4D76-EF7F-3BBB-3BC9-185DCDD6079F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8040" y="4072251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9E0A0B5-B307-A9B9-B457-AA83EB60C533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7494" y="4287777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170E2517-9E14-1433-5CA7-BEAD77C1AF75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6948" y="4503302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25F1EB3-0298-4404-BE7D-C2053132BB84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6402" y="4718828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096C6E8D-8FD5-EB12-73E6-9C8B0245271C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5856" y="4934353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CDE48ED-F22E-61AA-2173-2E3BCBAC0725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5311" y="5149879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138DE8F1-D6F4-D596-0A0B-BA0E9E20CCC8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4765" y="5365404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AAFA8814-E58E-18DC-E966-68C3F491B95C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4219" y="5580929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9D911E84-305C-ED8A-F4CB-417A231B5736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3673" y="5796455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27AC0B0C-7327-2ADA-2510-021263FADE60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3127" y="6011980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77737B4F-DB80-F8D3-E47E-84B54FF7A96A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2581" y="6227506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B72EB7-0B2E-D33B-0BAB-7874C04330D8}"/>
                  </a:ext>
                </a:extLst>
              </p:cNvPr>
              <p:cNvSpPr txBox="1"/>
              <p:nvPr/>
            </p:nvSpPr>
            <p:spPr>
              <a:xfrm>
                <a:off x="10792003" y="644449"/>
                <a:ext cx="1269515" cy="1997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 = 100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i="1" dirty="0"/>
                  <a:t>k</a:t>
                </a:r>
                <a:r>
                  <a:rPr lang="en-US" dirty="0"/>
                  <a:t> = 20</a:t>
                </a:r>
                <a:endParaRPr lang="en-US" i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B72EB7-0B2E-D33B-0BAB-7874C0433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2003" y="644449"/>
                <a:ext cx="1269515" cy="1997726"/>
              </a:xfrm>
              <a:prstGeom prst="rect">
                <a:avLst/>
              </a:prstGeom>
              <a:blipFill>
                <a:blip r:embed="rId2"/>
                <a:stretch>
                  <a:fillRect l="-3960" t="-1266" b="-4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0815668-1A80-84CC-D6D2-B568EF99C819}"/>
              </a:ext>
            </a:extLst>
          </p:cNvPr>
          <p:cNvSpPr txBox="1"/>
          <p:nvPr/>
        </p:nvSpPr>
        <p:spPr>
          <a:xfrm>
            <a:off x="10626811" y="3472249"/>
            <a:ext cx="13676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k(k-1)</a:t>
            </a:r>
          </a:p>
          <a:p>
            <a:r>
              <a:rPr lang="en-US" dirty="0"/>
              <a:t>-------  = 190</a:t>
            </a:r>
          </a:p>
          <a:p>
            <a:r>
              <a:rPr lang="en-US" dirty="0"/>
              <a:t>    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85BF12-516E-C682-2BE5-10B1F06C3180}"/>
              </a:ext>
            </a:extLst>
          </p:cNvPr>
          <p:cNvSpPr txBox="1"/>
          <p:nvPr/>
        </p:nvSpPr>
        <p:spPr>
          <a:xfrm>
            <a:off x="902043" y="3237470"/>
            <a:ext cx="594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are the chances that any one of our 190 gene copies </a:t>
            </a:r>
          </a:p>
          <a:p>
            <a:r>
              <a:rPr lang="en-US" dirty="0"/>
              <a:t>will coalesce in t-1? (i.e., the event probability)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BD349B-2ED0-3850-5DD0-75043B6DE689}"/>
              </a:ext>
            </a:extLst>
          </p:cNvPr>
          <p:cNvSpPr txBox="1"/>
          <p:nvPr/>
        </p:nvSpPr>
        <p:spPr>
          <a:xfrm>
            <a:off x="2696442" y="4474070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 / 200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BE0689-3166-90BB-E927-DF83CAFAC5D2}"/>
              </a:ext>
            </a:extLst>
          </p:cNvPr>
          <p:cNvSpPr txBox="1"/>
          <p:nvPr/>
        </p:nvSpPr>
        <p:spPr>
          <a:xfrm>
            <a:off x="1831491" y="4494433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190 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F25578-8044-2C2A-728B-31A962E067E0}"/>
                  </a:ext>
                </a:extLst>
              </p:cNvPr>
              <p:cNvSpPr txBox="1"/>
              <p:nvPr/>
            </p:nvSpPr>
            <p:spPr>
              <a:xfrm>
                <a:off x="3752150" y="4407399"/>
                <a:ext cx="2050946" cy="631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= 0.95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F25578-8044-2C2A-728B-31A962E06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150" y="4407399"/>
                <a:ext cx="2050946" cy="631070"/>
              </a:xfrm>
              <a:prstGeom prst="rect">
                <a:avLst/>
              </a:prstGeom>
              <a:blipFill>
                <a:blip r:embed="rId3"/>
                <a:stretch>
                  <a:fillRect l="-4321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49251E05-F08B-BF48-02D2-804E1F6DC609}"/>
              </a:ext>
            </a:extLst>
          </p:cNvPr>
          <p:cNvGrpSpPr/>
          <p:nvPr/>
        </p:nvGrpSpPr>
        <p:grpSpPr>
          <a:xfrm>
            <a:off x="7938658" y="-10174"/>
            <a:ext cx="725083" cy="6858000"/>
            <a:chOff x="9004327" y="-10174"/>
            <a:chExt cx="725083" cy="685800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6D0F7B5-CA70-548B-F947-6F6F6B10202E}"/>
                </a:ext>
              </a:extLst>
            </p:cNvPr>
            <p:cNvSpPr/>
            <p:nvPr/>
          </p:nvSpPr>
          <p:spPr>
            <a:xfrm>
              <a:off x="9004327" y="-10174"/>
              <a:ext cx="725083" cy="6858000"/>
            </a:xfrm>
            <a:prstGeom prst="rect">
              <a:avLst/>
            </a:prstGeom>
            <a:solidFill>
              <a:srgbClr val="FFC000">
                <a:alpha val="3988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3F479AC-A08D-24BF-7583-5C92399B099B}"/>
                </a:ext>
              </a:extLst>
            </p:cNvPr>
            <p:cNvSpPr txBox="1"/>
            <p:nvPr/>
          </p:nvSpPr>
          <p:spPr>
            <a:xfrm>
              <a:off x="9082361" y="10174"/>
              <a:ext cx="442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t-1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CF33536-9317-3CD8-D67F-75B5F4E624D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92361" y="384432"/>
              <a:ext cx="289156" cy="6400800"/>
              <a:chOff x="9192581" y="2132522"/>
              <a:chExt cx="193252" cy="4277864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ACDB1C98-654C-B3FB-BD98-428C4B0EAEB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2953" y="2132522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04B01B69-6E16-7B8D-67D5-791BBECD265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2407" y="2348048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09558D9A-4608-1479-5F3F-4CE6D571535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1861" y="2563573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44E3509D-66A8-CDF9-CACE-DAB433C960C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1315" y="277909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1B01CD4B-933B-CE09-8D0D-8763E1544E0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0769" y="2994624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146B9392-313B-20F4-C9B4-A09E6FB3D0C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0223" y="321014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F65E22AE-7529-38DB-2D7B-2B7F72E8866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9678" y="3425675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BA0909BE-471B-B439-7C5F-7507542E075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9132" y="364120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3CA08BA8-67D9-4796-553E-01B00EE143A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8586" y="3856726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7D02B69E-6C99-32B0-CE0F-47CCEDF1F06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8040" y="4072251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9AFD289F-22CA-E2DE-DD2D-E74EF7AF307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7494" y="4287777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D1F5353-7AF8-8745-9841-58CF8F6FAAF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6948" y="4503302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95B608E6-197E-F4A3-F6BF-CCCC560E180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6402" y="4718828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FD8DC802-E4AB-7F23-87C5-87120757744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5856" y="4934353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4E71580E-9F13-3380-E1FB-9B1909A093E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5311" y="514987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59C7D706-6B81-C05B-2B07-5BD6AD0232B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4765" y="5365404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60B3721F-7924-9441-8997-BC202AC025B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4219" y="558092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C4BFA384-8033-D6CE-D09D-86D9671DC3E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3673" y="5796455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A065B473-F143-D9B6-202E-5998C93027B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3127" y="601198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ACFBEDB-69AC-D58C-4430-0C7C8618B75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2581" y="6227506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109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49A02-AA52-9078-9794-5E3EF154E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B45DF26C-1526-7261-074C-B3B7913B27C5}"/>
              </a:ext>
            </a:extLst>
          </p:cNvPr>
          <p:cNvSpPr/>
          <p:nvPr/>
        </p:nvSpPr>
        <p:spPr>
          <a:xfrm>
            <a:off x="9747421" y="10174"/>
            <a:ext cx="725083" cy="68580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E01345E-2C21-B2CB-103B-DB0E5C6B0341}"/>
              </a:ext>
            </a:extLst>
          </p:cNvPr>
          <p:cNvSpPr txBox="1"/>
          <p:nvPr/>
        </p:nvSpPr>
        <p:spPr>
          <a:xfrm>
            <a:off x="9783443" y="10174"/>
            <a:ext cx="63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3718C82-5C0A-4906-59FC-DF13C082D47E}"/>
              </a:ext>
            </a:extLst>
          </p:cNvPr>
          <p:cNvSpPr txBox="1"/>
          <p:nvPr/>
        </p:nvSpPr>
        <p:spPr>
          <a:xfrm>
            <a:off x="210207" y="40370"/>
            <a:ext cx="465858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Assumptions (that can be relaxed)</a:t>
            </a:r>
          </a:p>
          <a:p>
            <a:pPr marL="285750" indent="-285750">
              <a:buFontTx/>
              <a:buChar char="-"/>
            </a:pPr>
            <a:r>
              <a:rPr lang="en-US" dirty="0"/>
              <a:t>Diploid</a:t>
            </a:r>
          </a:p>
          <a:p>
            <a:pPr marL="285750" indent="-285750">
              <a:buFontTx/>
              <a:buChar char="-"/>
            </a:pPr>
            <a:r>
              <a:rPr lang="en-US" dirty="0"/>
              <a:t>Genotyped 20 gene copies (10 individuals)</a:t>
            </a:r>
          </a:p>
          <a:p>
            <a:pPr marL="285750" indent="-285750">
              <a:buFontTx/>
              <a:buChar char="-"/>
            </a:pPr>
            <a:r>
              <a:rPr lang="en-US" dirty="0"/>
              <a:t>Everyone is homozygous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Constant population size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Offspring inherited alleles </a:t>
            </a:r>
            <a:br>
              <a:rPr lang="en-US" dirty="0"/>
            </a:br>
            <a:r>
              <a:rPr lang="en-US" dirty="0"/>
              <a:t>from previous generations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Non-overlapping generations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population has Ne=100 individuals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989FB642-BFE4-8C31-68EA-A25F5A0F0C0A}"/>
              </a:ext>
            </a:extLst>
          </p:cNvPr>
          <p:cNvGrpSpPr>
            <a:grpSpLocks noChangeAspect="1"/>
          </p:cNvGrpSpPr>
          <p:nvPr/>
        </p:nvGrpSpPr>
        <p:grpSpPr>
          <a:xfrm>
            <a:off x="9979524" y="379506"/>
            <a:ext cx="289156" cy="6400800"/>
            <a:chOff x="9192581" y="2132522"/>
            <a:chExt cx="193252" cy="4277864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549FA56D-0F32-46E0-77F2-C3EC2D14E0D2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2953" y="2132522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9B38657B-4726-545A-EF2E-7945F0D5181A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2407" y="2348048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45D4A3F-1A66-1ADC-C857-46C256D16999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1861" y="2563573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828802D-B466-3C71-F52A-EFC1ADD35585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1315" y="2779099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DF0E5D2E-452A-0516-E47A-3C09A2DCFBFB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0769" y="2994624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5186AFA-379F-689D-5B83-87B987F5A352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0223" y="3210149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C11EC86-D7EA-0BBE-1B6F-749299CF9444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9678" y="3425675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12DFE61-5B60-798B-C3B3-684698E1EB27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9132" y="3641200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4A02025C-413E-4FDD-CE0D-3041515B66F5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8586" y="3856726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9AAA39EA-23B4-3E03-0F1E-FA7F1B5AF3A3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8040" y="4072251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3878ED59-8787-BB5A-793F-445238466091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7494" y="4287777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80074134-B811-591D-0060-0680D7B0B4E1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6948" y="4503302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66A2F418-828A-D96E-7516-19786994F862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6402" y="4718828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C4B39DD-5178-89F2-2EC4-B365D3925734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5856" y="4934353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FC7DAFA-7746-92D0-2A1B-B5EF1BD47094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5311" y="5149879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38749BD0-3AD6-292B-92B3-61610F09E4AF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4765" y="5365404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2BEBF555-3500-846C-FB97-4EC7994152F8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4219" y="5580929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8AFE21C5-99F0-C899-C5EE-46253D24769E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3673" y="5796455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D791626-93F8-DDA1-6852-00CDD327F43F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3127" y="6011980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27C09D77-6FD1-7582-73A4-5C668812E28B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2581" y="6227506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7B770B6-0CEA-9047-E785-4803868EBFAB}"/>
              </a:ext>
            </a:extLst>
          </p:cNvPr>
          <p:cNvGrpSpPr/>
          <p:nvPr/>
        </p:nvGrpSpPr>
        <p:grpSpPr>
          <a:xfrm>
            <a:off x="8742407" y="10174"/>
            <a:ext cx="725083" cy="6858000"/>
            <a:chOff x="9004327" y="-10174"/>
            <a:chExt cx="725083" cy="6858000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C0C5D551-F122-B46B-514C-138402543D8F}"/>
                </a:ext>
              </a:extLst>
            </p:cNvPr>
            <p:cNvSpPr/>
            <p:nvPr/>
          </p:nvSpPr>
          <p:spPr>
            <a:xfrm>
              <a:off x="9004327" y="-10174"/>
              <a:ext cx="725083" cy="6858000"/>
            </a:xfrm>
            <a:prstGeom prst="rect">
              <a:avLst/>
            </a:prstGeom>
            <a:solidFill>
              <a:srgbClr val="FFC000">
                <a:alpha val="3988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CF16376-2BBF-3EC1-48A6-0268A57E78F7}"/>
                </a:ext>
              </a:extLst>
            </p:cNvPr>
            <p:cNvSpPr txBox="1"/>
            <p:nvPr/>
          </p:nvSpPr>
          <p:spPr>
            <a:xfrm>
              <a:off x="9082361" y="10174"/>
              <a:ext cx="442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t-1</a:t>
              </a:r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97D8814B-3932-64DF-98AC-F1D181ED5F9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92361" y="384432"/>
              <a:ext cx="289156" cy="6400800"/>
              <a:chOff x="9192581" y="2132522"/>
              <a:chExt cx="193252" cy="4277864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46E9CC7D-3EEA-015C-B756-B9E6FA46A7A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2953" y="2132522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869B6217-FEFE-9BE3-318E-2AFCAF87BE3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2407" y="2348048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9325AA2C-9247-E446-6C58-47C403FC1D9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1861" y="2563573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C2FB95BC-20FC-BBDA-A27E-B4237C91175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1315" y="277909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E0CDBB90-D778-15C2-894D-EEDDC8032A1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0769" y="2994624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0852B9E2-0F9B-3895-278A-56ED1A39C8D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0223" y="321014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4EA9F547-876C-625F-BF0E-6D0F4522F46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9678" y="3425675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F1B7CA6F-BF30-CD52-540C-AEE3BC2C6D2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9132" y="364120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FE4C4641-E4DA-7CF8-6E79-DEC6588B712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8586" y="3856726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F9E96599-C8D0-0C39-6486-3E05262AA84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8040" y="4072251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C431ED2A-5D02-BF0B-7582-E2F767BED30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7494" y="4287777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A0BED779-FD00-338E-6CC5-E01474F4071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6948" y="4503302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88B12A48-73F3-BB86-77B9-934D6B27FFB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6402" y="4718828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3AE42808-1FA7-B481-62BC-FE01BB9061F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5856" y="4934353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0A2FEE6A-FD96-26F2-9BEB-D039D411C1B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5311" y="514987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434C5E10-BE7F-A13F-B207-8121A13A0BD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4765" y="5365404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2BB1A630-7214-E066-9234-AD965BD9305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4219" y="558092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9A46362F-EB16-3A54-641B-9EC1E30A227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3673" y="5796455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05358B2B-1D9A-13B1-4652-203BB042411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3127" y="601198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1204C156-E99B-1949-9FC9-E4A5D610010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2581" y="6227506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FEB0F9-D904-8C84-C404-4A6CBEC3B976}"/>
                  </a:ext>
                </a:extLst>
              </p:cNvPr>
              <p:cNvSpPr txBox="1"/>
              <p:nvPr/>
            </p:nvSpPr>
            <p:spPr>
              <a:xfrm>
                <a:off x="10792003" y="644449"/>
                <a:ext cx="1269515" cy="1997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 = 100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i="1" dirty="0"/>
                  <a:t>k</a:t>
                </a:r>
                <a:r>
                  <a:rPr lang="en-US" dirty="0"/>
                  <a:t> = 20</a:t>
                </a:r>
                <a:endParaRPr lang="en-US" i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FEB0F9-D904-8C84-C404-4A6CBEC3B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2003" y="644449"/>
                <a:ext cx="1269515" cy="1997726"/>
              </a:xfrm>
              <a:prstGeom prst="rect">
                <a:avLst/>
              </a:prstGeom>
              <a:blipFill>
                <a:blip r:embed="rId2"/>
                <a:stretch>
                  <a:fillRect l="-3960" t="-1266" b="-4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5D748B0-8579-203A-7EF3-0B6E740B12FB}"/>
              </a:ext>
            </a:extLst>
          </p:cNvPr>
          <p:cNvSpPr txBox="1"/>
          <p:nvPr/>
        </p:nvSpPr>
        <p:spPr>
          <a:xfrm>
            <a:off x="10626811" y="3472249"/>
            <a:ext cx="13676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k(k-1)</a:t>
            </a:r>
          </a:p>
          <a:p>
            <a:r>
              <a:rPr lang="en-US" dirty="0"/>
              <a:t>-------  = 190</a:t>
            </a:r>
          </a:p>
          <a:p>
            <a:r>
              <a:rPr lang="en-US" dirty="0"/>
              <a:t>     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27E7211-9756-257F-5523-583359D76C56}"/>
              </a:ext>
            </a:extLst>
          </p:cNvPr>
          <p:cNvGrpSpPr/>
          <p:nvPr/>
        </p:nvGrpSpPr>
        <p:grpSpPr>
          <a:xfrm>
            <a:off x="7257730" y="-9057"/>
            <a:ext cx="725083" cy="6858000"/>
            <a:chOff x="9004327" y="-10174"/>
            <a:chExt cx="725083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D19D4C-22AC-DE28-F4F3-C0118D55273D}"/>
                </a:ext>
              </a:extLst>
            </p:cNvPr>
            <p:cNvSpPr/>
            <p:nvPr/>
          </p:nvSpPr>
          <p:spPr>
            <a:xfrm>
              <a:off x="9004327" y="-10174"/>
              <a:ext cx="725083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9881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1E8C42-EB6C-D2BC-07A6-2F1E89C6696C}"/>
                </a:ext>
              </a:extLst>
            </p:cNvPr>
            <p:cNvSpPr txBox="1"/>
            <p:nvPr/>
          </p:nvSpPr>
          <p:spPr>
            <a:xfrm>
              <a:off x="9082361" y="10174"/>
              <a:ext cx="460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t-2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3EB3C70-82A6-87FE-A1E0-FF0B22AD922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92361" y="384432"/>
              <a:ext cx="289156" cy="6400800"/>
              <a:chOff x="9192581" y="2132522"/>
              <a:chExt cx="193252" cy="4277864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CAAE034-4AC9-F7A2-E1C1-913D0408E12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2953" y="2132522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DF3DD40-575A-1C17-AD99-7592ABB1FC9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2407" y="2348048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8DF8871-6227-5CB1-A4A5-86E59493D99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1861" y="2563573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AA2F374-F261-1535-3CF3-2ABA9AC7816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1315" y="277909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84E213D-37DB-74ED-0824-CD27E729B43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0769" y="2994624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4AD793B-9239-03B2-EBFB-7CE69DCB4E0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0223" y="321014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D2685F1-7C7F-D1F1-7D59-BB092EBC8D0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9678" y="3425675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5EF16CC-5D12-A602-29D4-70F6202D4B5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9132" y="364120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3D9D8F2-C7F4-3137-AB4C-36197987A61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8586" y="3856726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66CD939-229F-5764-F7E8-C83424BD6EE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8040" y="4072251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9A54ABC-8AB1-C8E6-0BF0-B3FA272FB77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7494" y="4287777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5786156-EE12-384E-EF0A-23349001B8E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6948" y="4503302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E792E1DB-42C4-AF66-C37D-A2677E83782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6402" y="4718828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228837A-E549-DDCC-8AE0-74F79E5F96C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5856" y="4934353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46679AD-8AE0-CD23-3CEC-1FDBBCDCF37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5311" y="514987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9F6B630-F5E2-7427-BC82-62D9A31D27B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4765" y="5365404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EC22BC4-8652-196C-F28D-BA9CB949C07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4219" y="558092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8916816D-3C29-00F8-23A2-B24856FA28A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3673" y="5796455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BBDD1E2-1FB8-30C1-9EE9-EAA03B6720A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3127" y="601198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2309106-EA47-BF79-D819-7460118C658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2581" y="6227506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3F2A619-5E17-A255-C476-E1DB0473C567}"/>
              </a:ext>
            </a:extLst>
          </p:cNvPr>
          <p:cNvCxnSpPr/>
          <p:nvPr/>
        </p:nvCxnSpPr>
        <p:spPr>
          <a:xfrm>
            <a:off x="9245279" y="504830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975B5EB-9E81-23B2-534A-88C124C4E183}"/>
              </a:ext>
            </a:extLst>
          </p:cNvPr>
          <p:cNvCxnSpPr>
            <a:cxnSpLocks/>
            <a:stCxn id="117" idx="7"/>
          </p:cNvCxnSpPr>
          <p:nvPr/>
        </p:nvCxnSpPr>
        <p:spPr>
          <a:xfrm flipV="1">
            <a:off x="9218780" y="864081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E6F9EBF-A214-69AD-B66D-4AA4133FCCCA}"/>
              </a:ext>
            </a:extLst>
          </p:cNvPr>
          <p:cNvCxnSpPr/>
          <p:nvPr/>
        </p:nvCxnSpPr>
        <p:spPr>
          <a:xfrm>
            <a:off x="9213146" y="1149619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0D6F42C-DD97-C581-2E44-7A88F5598E1F}"/>
              </a:ext>
            </a:extLst>
          </p:cNvPr>
          <p:cNvCxnSpPr>
            <a:cxnSpLocks/>
          </p:cNvCxnSpPr>
          <p:nvPr/>
        </p:nvCxnSpPr>
        <p:spPr>
          <a:xfrm flipV="1">
            <a:off x="9199434" y="1472102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1C76DAC-773F-71F3-BF95-ED4F84A6E4FE}"/>
              </a:ext>
            </a:extLst>
          </p:cNvPr>
          <p:cNvCxnSpPr/>
          <p:nvPr/>
        </p:nvCxnSpPr>
        <p:spPr>
          <a:xfrm>
            <a:off x="9203404" y="1781658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1C79FF7-D914-DF36-822D-81F39B4EC933}"/>
              </a:ext>
            </a:extLst>
          </p:cNvPr>
          <p:cNvCxnSpPr>
            <a:cxnSpLocks/>
          </p:cNvCxnSpPr>
          <p:nvPr/>
        </p:nvCxnSpPr>
        <p:spPr>
          <a:xfrm flipV="1">
            <a:off x="9189692" y="2104141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23CBF75-E4E1-EF05-7F2B-9C82A368409A}"/>
              </a:ext>
            </a:extLst>
          </p:cNvPr>
          <p:cNvCxnSpPr/>
          <p:nvPr/>
        </p:nvCxnSpPr>
        <p:spPr>
          <a:xfrm>
            <a:off x="9211848" y="2397189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65752CF-1358-9C57-A321-2B309C914272}"/>
              </a:ext>
            </a:extLst>
          </p:cNvPr>
          <p:cNvCxnSpPr>
            <a:cxnSpLocks/>
            <a:stCxn id="122" idx="7"/>
          </p:cNvCxnSpPr>
          <p:nvPr/>
        </p:nvCxnSpPr>
        <p:spPr>
          <a:xfrm>
            <a:off x="9214696" y="2476839"/>
            <a:ext cx="747129" cy="279601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18A3819-230A-D078-A6E3-DE397A4345C5}"/>
              </a:ext>
            </a:extLst>
          </p:cNvPr>
          <p:cNvCxnSpPr/>
          <p:nvPr/>
        </p:nvCxnSpPr>
        <p:spPr>
          <a:xfrm>
            <a:off x="9179715" y="3041978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3EC5F6-599A-7DC0-BAB8-7C23CA007FB8}"/>
              </a:ext>
            </a:extLst>
          </p:cNvPr>
          <p:cNvCxnSpPr>
            <a:cxnSpLocks/>
          </p:cNvCxnSpPr>
          <p:nvPr/>
        </p:nvCxnSpPr>
        <p:spPr>
          <a:xfrm flipV="1">
            <a:off x="9166003" y="3364461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A360377-8C3A-16B2-045C-F591EA2B38FD}"/>
              </a:ext>
            </a:extLst>
          </p:cNvPr>
          <p:cNvCxnSpPr/>
          <p:nvPr/>
        </p:nvCxnSpPr>
        <p:spPr>
          <a:xfrm>
            <a:off x="9169973" y="3674017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2A4F834-C574-8FD8-0C4E-159C55F99DEF}"/>
              </a:ext>
            </a:extLst>
          </p:cNvPr>
          <p:cNvCxnSpPr>
            <a:cxnSpLocks/>
          </p:cNvCxnSpPr>
          <p:nvPr/>
        </p:nvCxnSpPr>
        <p:spPr>
          <a:xfrm flipV="1">
            <a:off x="9156261" y="3996500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E92FBD5-1D7C-F742-93B2-58F0160F590F}"/>
              </a:ext>
            </a:extLst>
          </p:cNvPr>
          <p:cNvCxnSpPr/>
          <p:nvPr/>
        </p:nvCxnSpPr>
        <p:spPr>
          <a:xfrm>
            <a:off x="9211848" y="4365508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2E969DC-D27E-6B6B-2E05-DB4D1B3D0EC4}"/>
              </a:ext>
            </a:extLst>
          </p:cNvPr>
          <p:cNvCxnSpPr>
            <a:cxnSpLocks/>
          </p:cNvCxnSpPr>
          <p:nvPr/>
        </p:nvCxnSpPr>
        <p:spPr>
          <a:xfrm flipV="1">
            <a:off x="9198136" y="4687991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6187842-8AE6-D989-BE9F-E6E0902B850A}"/>
              </a:ext>
            </a:extLst>
          </p:cNvPr>
          <p:cNvCxnSpPr/>
          <p:nvPr/>
        </p:nvCxnSpPr>
        <p:spPr>
          <a:xfrm>
            <a:off x="9179715" y="5010297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68DFB6C-58F6-962D-04F8-00B3F43DD994}"/>
              </a:ext>
            </a:extLst>
          </p:cNvPr>
          <p:cNvCxnSpPr>
            <a:cxnSpLocks/>
          </p:cNvCxnSpPr>
          <p:nvPr/>
        </p:nvCxnSpPr>
        <p:spPr>
          <a:xfrm flipV="1">
            <a:off x="9166003" y="5332780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EFA03DB-E06A-904F-8D63-C1EDBDC737B0}"/>
              </a:ext>
            </a:extLst>
          </p:cNvPr>
          <p:cNvCxnSpPr/>
          <p:nvPr/>
        </p:nvCxnSpPr>
        <p:spPr>
          <a:xfrm>
            <a:off x="9169973" y="5642336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E3D1AEB-0E8F-8D91-75EF-8A933125A653}"/>
              </a:ext>
            </a:extLst>
          </p:cNvPr>
          <p:cNvCxnSpPr>
            <a:cxnSpLocks/>
          </p:cNvCxnSpPr>
          <p:nvPr/>
        </p:nvCxnSpPr>
        <p:spPr>
          <a:xfrm flipV="1">
            <a:off x="9156261" y="5964819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0AF5E33-85E2-A86D-D7F4-EF867DBB70CC}"/>
              </a:ext>
            </a:extLst>
          </p:cNvPr>
          <p:cNvCxnSpPr/>
          <p:nvPr/>
        </p:nvCxnSpPr>
        <p:spPr>
          <a:xfrm>
            <a:off x="9235984" y="6290700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B1FA8D8-2F93-74AC-C3B5-7F567EEED1AB}"/>
              </a:ext>
            </a:extLst>
          </p:cNvPr>
          <p:cNvCxnSpPr>
            <a:cxnSpLocks/>
          </p:cNvCxnSpPr>
          <p:nvPr/>
        </p:nvCxnSpPr>
        <p:spPr>
          <a:xfrm flipV="1">
            <a:off x="9222272" y="6613183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6644C60-C3FB-E4DC-F4D2-B41B517DB502}"/>
              </a:ext>
            </a:extLst>
          </p:cNvPr>
          <p:cNvSpPr txBox="1"/>
          <p:nvPr/>
        </p:nvSpPr>
        <p:spPr>
          <a:xfrm>
            <a:off x="370703" y="3089189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a pair coalesces, it looks like this – most genes have unique ancestors, but two gene copies in Now share an ancestor in t 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C4DC46D-EB8C-CC19-6CCD-C52FFA42F7BF}"/>
              </a:ext>
            </a:extLst>
          </p:cNvPr>
          <p:cNvSpPr txBox="1"/>
          <p:nvPr/>
        </p:nvSpPr>
        <p:spPr>
          <a:xfrm>
            <a:off x="481914" y="4114799"/>
            <a:ext cx="6166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a coalescent event happens, we expect the chances of the next event to be smaller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55F9C3-C937-3B07-F7A2-4F0F98E2CE75}"/>
                  </a:ext>
                </a:extLst>
              </p:cNvPr>
              <p:cNvSpPr txBox="1"/>
              <p:nvPr/>
            </p:nvSpPr>
            <p:spPr>
              <a:xfrm>
                <a:off x="3752150" y="4407399"/>
                <a:ext cx="1397562" cy="793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55F9C3-C937-3B07-F7A2-4F0F98E2C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150" y="4407399"/>
                <a:ext cx="1397562" cy="793422"/>
              </a:xfrm>
              <a:prstGeom prst="rect">
                <a:avLst/>
              </a:prstGeom>
              <a:blipFill>
                <a:blip r:embed="rId3"/>
                <a:stretch>
                  <a:fillRect r="-901"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2070875-75E6-A96F-FAE5-3D6A8B3AF329}"/>
                  </a:ext>
                </a:extLst>
              </p:cNvPr>
              <p:cNvSpPr txBox="1"/>
              <p:nvPr/>
            </p:nvSpPr>
            <p:spPr>
              <a:xfrm>
                <a:off x="861701" y="5527582"/>
                <a:ext cx="5842561" cy="631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19(19−1)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=0.855</m:t>
                    </m:r>
                  </m:oMath>
                </a14:m>
                <a:r>
                  <a:rPr lang="en-US" sz="2400" dirty="0"/>
                  <a:t> (about 10% lower than t-1)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2070875-75E6-A96F-FAE5-3D6A8B3AF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01" y="5527582"/>
                <a:ext cx="5842561" cy="631070"/>
              </a:xfrm>
              <a:prstGeom prst="rect">
                <a:avLst/>
              </a:prstGeom>
              <a:blipFill>
                <a:blip r:embed="rId4"/>
                <a:stretch>
                  <a:fillRect r="-651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25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AA03D-77C6-33D8-0EBD-E26283CB0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681563F2-E26A-970C-566D-3BDE35550C57}"/>
              </a:ext>
            </a:extLst>
          </p:cNvPr>
          <p:cNvSpPr/>
          <p:nvPr/>
        </p:nvSpPr>
        <p:spPr>
          <a:xfrm>
            <a:off x="9747421" y="10174"/>
            <a:ext cx="725083" cy="68580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0F5CC1C-CE7E-C717-607F-D243B491AD75}"/>
              </a:ext>
            </a:extLst>
          </p:cNvPr>
          <p:cNvSpPr txBox="1"/>
          <p:nvPr/>
        </p:nvSpPr>
        <p:spPr>
          <a:xfrm>
            <a:off x="9783443" y="10174"/>
            <a:ext cx="63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CF1D8DF-03CD-208E-0710-50DF57B10FE0}"/>
              </a:ext>
            </a:extLst>
          </p:cNvPr>
          <p:cNvSpPr txBox="1"/>
          <p:nvPr/>
        </p:nvSpPr>
        <p:spPr>
          <a:xfrm>
            <a:off x="210207" y="40370"/>
            <a:ext cx="465858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Assumptions (that can be relaxed)</a:t>
            </a:r>
          </a:p>
          <a:p>
            <a:pPr marL="285750" indent="-285750">
              <a:buFontTx/>
              <a:buChar char="-"/>
            </a:pPr>
            <a:r>
              <a:rPr lang="en-US" dirty="0"/>
              <a:t>Diploid</a:t>
            </a:r>
          </a:p>
          <a:p>
            <a:pPr marL="285750" indent="-285750">
              <a:buFontTx/>
              <a:buChar char="-"/>
            </a:pPr>
            <a:r>
              <a:rPr lang="en-US" dirty="0"/>
              <a:t>Genotyped 20 gene copies (10 individuals)</a:t>
            </a:r>
          </a:p>
          <a:p>
            <a:pPr marL="285750" indent="-285750">
              <a:buFontTx/>
              <a:buChar char="-"/>
            </a:pPr>
            <a:r>
              <a:rPr lang="en-US" dirty="0"/>
              <a:t>Everyone is homozygous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Constant population size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Offspring inherited alleles </a:t>
            </a:r>
            <a:br>
              <a:rPr lang="en-US" dirty="0"/>
            </a:br>
            <a:r>
              <a:rPr lang="en-US" dirty="0"/>
              <a:t>from previous generations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Non-overlapping generations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population has Ne=100 individuals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87B2C6C-A1B3-410D-1163-8B3FFE69AF79}"/>
              </a:ext>
            </a:extLst>
          </p:cNvPr>
          <p:cNvGrpSpPr>
            <a:grpSpLocks noChangeAspect="1"/>
          </p:cNvGrpSpPr>
          <p:nvPr/>
        </p:nvGrpSpPr>
        <p:grpSpPr>
          <a:xfrm>
            <a:off x="9979524" y="379506"/>
            <a:ext cx="289156" cy="6400800"/>
            <a:chOff x="9192581" y="2132522"/>
            <a:chExt cx="193252" cy="4277864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0272040B-A73B-DF31-FB6E-CB0FDF20518C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2953" y="2132522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359E3AAD-6A75-8C8D-00A7-902A3C7D051B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2407" y="2348048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E5E83966-3422-5927-958F-E4D1AFDF5B5E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1861" y="2563573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41C55628-0671-1401-B31D-2167DA931209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1315" y="2779099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4DA1B275-94C6-8251-FEE7-39C811754021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0769" y="2994624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013DB7B5-378E-5663-FBB3-4B3E7C34550B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0223" y="3210149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D8EFB061-5492-8DD7-CE39-CA487E7189A3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9678" y="3425675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BB394C89-D63E-BFF8-0ADA-161B500C6446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9132" y="3641200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2380E398-1E57-E944-81D1-8421236DC613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8586" y="3856726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9B1D2852-CCD6-C3F7-284B-FD0B35E55C10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8040" y="4072251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119A537-E886-7156-D351-C571039B347B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7494" y="4287777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E568132C-6420-9CF1-738B-48175A7F5FBA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6948" y="4503302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6CB8F715-2D20-B9CD-3B11-4D69A1456AF8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6402" y="4718828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8007C9EE-FE7F-4A4E-6910-FA6DE317E6A7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5856" y="4934353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2D2F5ACF-4571-F1C0-8B38-318C92A65174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5311" y="5149879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91D0076-F1A6-7863-47E2-35406FDDBD1E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4765" y="5365404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619F614E-9F8D-08DC-523E-52EC5077B372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4219" y="5580929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50D1AEA3-76A0-D873-54B1-48D7E7A76B03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3673" y="5796455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B848FC1D-CE69-6D6D-8312-A8026D2A9D21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3127" y="6011980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AA895A36-789E-2F48-53BB-1F69F0470F3B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2581" y="6227506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4C33668-E905-270C-1189-97756EA772A0}"/>
              </a:ext>
            </a:extLst>
          </p:cNvPr>
          <p:cNvGrpSpPr/>
          <p:nvPr/>
        </p:nvGrpSpPr>
        <p:grpSpPr>
          <a:xfrm>
            <a:off x="8742407" y="10174"/>
            <a:ext cx="725083" cy="6858000"/>
            <a:chOff x="9004327" y="-10174"/>
            <a:chExt cx="725083" cy="6858000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1EA5B2A8-71DE-AC28-9BDA-3991B31421F3}"/>
                </a:ext>
              </a:extLst>
            </p:cNvPr>
            <p:cNvSpPr/>
            <p:nvPr/>
          </p:nvSpPr>
          <p:spPr>
            <a:xfrm>
              <a:off x="9004327" y="-10174"/>
              <a:ext cx="725083" cy="6858000"/>
            </a:xfrm>
            <a:prstGeom prst="rect">
              <a:avLst/>
            </a:prstGeom>
            <a:solidFill>
              <a:srgbClr val="FFC000">
                <a:alpha val="3988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FB622E9-5168-618B-63AB-F5854EBA8D8A}"/>
                </a:ext>
              </a:extLst>
            </p:cNvPr>
            <p:cNvSpPr txBox="1"/>
            <p:nvPr/>
          </p:nvSpPr>
          <p:spPr>
            <a:xfrm>
              <a:off x="9082361" y="10174"/>
              <a:ext cx="442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t-1</a:t>
              </a:r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FA26A63B-A4CE-79C1-DA53-4B07EFC69FF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92361" y="384432"/>
              <a:ext cx="289156" cy="6400800"/>
              <a:chOff x="9192581" y="2132522"/>
              <a:chExt cx="193252" cy="4277864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35ECDF00-A842-90CE-D589-866E457BE67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2953" y="2132522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26FD0A61-CCFF-8747-4EC8-C2802F503C3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2407" y="2348048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12F0F827-BAB8-3FAB-D28A-AFABEC832DB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1861" y="2563573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8FCAB8C7-EECD-EA56-A152-E0FA0ABE577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1315" y="277909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2BA4811E-B34F-0D16-8486-A08158CB5E0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0769" y="2994624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BDD64E10-60CB-5309-5EFD-0BD7E02E188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0223" y="321014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CDA43950-A34E-FB49-7E0E-9F8DC20C204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9678" y="3425675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402AAEC4-9FA8-62CC-7828-9E15A4219F1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9132" y="364120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06CE9AB7-7A1B-A6B3-9062-3C5702DACC1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8586" y="3856726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E48DC9B0-69B1-CC18-8DB3-02E99EBA642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8040" y="4072251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74923175-2583-4E3A-C11D-F71E269ECA7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7494" y="4287777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B877644D-CE4F-20CA-3AD3-506F6F0389C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6948" y="4503302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2BA5D356-AA19-3AA8-F755-99775B195BA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6402" y="4718828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B1A998D6-5CD1-6870-E9EB-FBFE16614B6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5856" y="4934353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F0B3EC9D-D745-E867-AF74-A2E53D16B98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5311" y="514987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9C83759B-917E-D0E0-C7B4-F4F6EB661CC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4765" y="5365404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A2E0C3A-D103-8D5F-EC03-0B1057EA115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4219" y="558092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AFDE5F49-084C-DCE1-E6D2-08C9EF3C2B9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3673" y="5796455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6012098C-207F-E888-1654-A6695C573E1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3127" y="601198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56CE7AE6-CF48-E227-19F0-02E94286150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2581" y="6227506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281A2D-3F0D-EBF3-A929-1CE3812DD51E}"/>
                  </a:ext>
                </a:extLst>
              </p:cNvPr>
              <p:cNvSpPr txBox="1"/>
              <p:nvPr/>
            </p:nvSpPr>
            <p:spPr>
              <a:xfrm>
                <a:off x="10792003" y="644449"/>
                <a:ext cx="1269515" cy="1997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 = 100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i="1" dirty="0"/>
                  <a:t>k</a:t>
                </a:r>
                <a:r>
                  <a:rPr lang="en-US" dirty="0"/>
                  <a:t> = 20</a:t>
                </a:r>
                <a:endParaRPr lang="en-US" i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281A2D-3F0D-EBF3-A929-1CE3812DD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2003" y="644449"/>
                <a:ext cx="1269515" cy="1997726"/>
              </a:xfrm>
              <a:prstGeom prst="rect">
                <a:avLst/>
              </a:prstGeom>
              <a:blipFill>
                <a:blip r:embed="rId2"/>
                <a:stretch>
                  <a:fillRect l="-3960" t="-1266" b="-4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A3A33F5-A863-7852-B83D-D762194E7B17}"/>
              </a:ext>
            </a:extLst>
          </p:cNvPr>
          <p:cNvSpPr txBox="1"/>
          <p:nvPr/>
        </p:nvSpPr>
        <p:spPr>
          <a:xfrm>
            <a:off x="10626811" y="3472249"/>
            <a:ext cx="13676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k(k-1)</a:t>
            </a:r>
          </a:p>
          <a:p>
            <a:r>
              <a:rPr lang="en-US" dirty="0"/>
              <a:t>-------  = 190</a:t>
            </a:r>
          </a:p>
          <a:p>
            <a:r>
              <a:rPr lang="en-US" dirty="0"/>
              <a:t>     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F0E47DE-F53F-CD15-BE93-C0248A4C5C70}"/>
              </a:ext>
            </a:extLst>
          </p:cNvPr>
          <p:cNvGrpSpPr/>
          <p:nvPr/>
        </p:nvGrpSpPr>
        <p:grpSpPr>
          <a:xfrm>
            <a:off x="7802832" y="40370"/>
            <a:ext cx="725083" cy="6858000"/>
            <a:chOff x="9004327" y="-10174"/>
            <a:chExt cx="725083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2EF0704-AA03-A4BD-33DE-653DAE35FFA3}"/>
                </a:ext>
              </a:extLst>
            </p:cNvPr>
            <p:cNvSpPr/>
            <p:nvPr/>
          </p:nvSpPr>
          <p:spPr>
            <a:xfrm>
              <a:off x="9004327" y="-10174"/>
              <a:ext cx="725083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9881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269E5F-A3CF-1F76-D7C2-7D6600422306}"/>
                </a:ext>
              </a:extLst>
            </p:cNvPr>
            <p:cNvSpPr txBox="1"/>
            <p:nvPr/>
          </p:nvSpPr>
          <p:spPr>
            <a:xfrm>
              <a:off x="9082361" y="10174"/>
              <a:ext cx="460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t-2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0E7373C-7C90-93A9-6E41-3D381E1512E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92361" y="384432"/>
              <a:ext cx="289156" cy="6400800"/>
              <a:chOff x="9192581" y="2132522"/>
              <a:chExt cx="193252" cy="4277864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ECFFB4D-8DBF-BC22-252C-58BDBDE4E1A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2953" y="2132522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73FB943-248D-1B19-DF63-D99FE003A81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2407" y="2348048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6037C8F-9F93-99BA-0F49-1F8BB8ECA25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1861" y="2563573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4B745CC-5154-4E60-7502-26B7ADD7973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1315" y="277909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43923FF-0D8A-49B6-C93A-CBDE427F0E6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0769" y="2994624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2BD6597-D425-7103-359E-CB221695DF8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0223" y="321014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8019BFC8-112A-91CD-238A-8E42AF8B3C0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9678" y="3425675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B6EDD9D-E705-04DC-A675-6407245B2CA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9132" y="364120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EE89B51-D353-5861-779D-4D216023B71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8586" y="3856726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547C59D-5F90-118F-5A00-11C8DEAC00D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8040" y="4072251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B9A998E-B0DE-A8C8-B0C7-D7C13FF024E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7494" y="4287777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7899E0D-6F57-969F-3F50-03EB6B69864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6948" y="4503302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CE43844-D73D-A5A2-1909-F969D896EC3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6402" y="4718828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90E9F57-284A-4746-2B25-5DDD386CCCB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5856" y="4934353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A414713-8C20-5B3E-D17B-31DC0283477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5311" y="514987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D765B17-6604-2788-D0C5-F90924EFBC1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4765" y="5365404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2345E5D-9C6F-0D88-ACE4-1BE91BC7682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4219" y="558092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C5C02B0-0780-90AF-E32D-88DB57E343E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3673" y="5796455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341BE44-B5D9-9830-9385-3E9D757D2A0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3127" y="601198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AFDC517-A986-5408-BD08-80CBDBC6B0E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2581" y="6227506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645D841-B0A2-12D7-DEE4-12CC83BF4818}"/>
              </a:ext>
            </a:extLst>
          </p:cNvPr>
          <p:cNvCxnSpPr/>
          <p:nvPr/>
        </p:nvCxnSpPr>
        <p:spPr>
          <a:xfrm>
            <a:off x="9245279" y="504830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A5ACE34-D916-2CB5-9D5D-7EB0E62786BE}"/>
              </a:ext>
            </a:extLst>
          </p:cNvPr>
          <p:cNvCxnSpPr>
            <a:cxnSpLocks/>
            <a:stCxn id="117" idx="7"/>
          </p:cNvCxnSpPr>
          <p:nvPr/>
        </p:nvCxnSpPr>
        <p:spPr>
          <a:xfrm flipV="1">
            <a:off x="9218780" y="864081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29B6124-007F-BB82-035E-3E07F8675945}"/>
              </a:ext>
            </a:extLst>
          </p:cNvPr>
          <p:cNvCxnSpPr/>
          <p:nvPr/>
        </p:nvCxnSpPr>
        <p:spPr>
          <a:xfrm>
            <a:off x="9213146" y="1149619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C221562-6BAC-2F94-49BC-209FA26BF01E}"/>
              </a:ext>
            </a:extLst>
          </p:cNvPr>
          <p:cNvCxnSpPr>
            <a:cxnSpLocks/>
          </p:cNvCxnSpPr>
          <p:nvPr/>
        </p:nvCxnSpPr>
        <p:spPr>
          <a:xfrm flipV="1">
            <a:off x="9199434" y="1472102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6F0D072-4618-D3AC-7F50-F8ED5F89552C}"/>
              </a:ext>
            </a:extLst>
          </p:cNvPr>
          <p:cNvCxnSpPr/>
          <p:nvPr/>
        </p:nvCxnSpPr>
        <p:spPr>
          <a:xfrm>
            <a:off x="9203404" y="1781658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E975677-BF03-8699-2D0D-1C59E80F7563}"/>
              </a:ext>
            </a:extLst>
          </p:cNvPr>
          <p:cNvCxnSpPr>
            <a:cxnSpLocks/>
          </p:cNvCxnSpPr>
          <p:nvPr/>
        </p:nvCxnSpPr>
        <p:spPr>
          <a:xfrm flipV="1">
            <a:off x="9189692" y="2104141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41CA3AB-12C1-A2EA-5A2D-B9CC51629B33}"/>
              </a:ext>
            </a:extLst>
          </p:cNvPr>
          <p:cNvCxnSpPr/>
          <p:nvPr/>
        </p:nvCxnSpPr>
        <p:spPr>
          <a:xfrm>
            <a:off x="9211848" y="2397189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7D10CC0-1A00-E682-9DF5-C0F447F2007F}"/>
              </a:ext>
            </a:extLst>
          </p:cNvPr>
          <p:cNvCxnSpPr>
            <a:cxnSpLocks/>
            <a:stCxn id="122" idx="7"/>
          </p:cNvCxnSpPr>
          <p:nvPr/>
        </p:nvCxnSpPr>
        <p:spPr>
          <a:xfrm>
            <a:off x="9214696" y="2476839"/>
            <a:ext cx="747129" cy="279601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585A641-6BA0-70F4-EA01-5B0EA10F8344}"/>
              </a:ext>
            </a:extLst>
          </p:cNvPr>
          <p:cNvCxnSpPr/>
          <p:nvPr/>
        </p:nvCxnSpPr>
        <p:spPr>
          <a:xfrm>
            <a:off x="9179715" y="3041978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D97B3C9-9DB0-8190-935C-C22C8F870A2A}"/>
              </a:ext>
            </a:extLst>
          </p:cNvPr>
          <p:cNvCxnSpPr>
            <a:cxnSpLocks/>
          </p:cNvCxnSpPr>
          <p:nvPr/>
        </p:nvCxnSpPr>
        <p:spPr>
          <a:xfrm flipV="1">
            <a:off x="9166003" y="3364461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67D6BB8-B087-4A7B-B233-8E0FA6327927}"/>
              </a:ext>
            </a:extLst>
          </p:cNvPr>
          <p:cNvCxnSpPr/>
          <p:nvPr/>
        </p:nvCxnSpPr>
        <p:spPr>
          <a:xfrm>
            <a:off x="9169973" y="3674017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A4344CA-40EA-192F-DD3D-C6FE1D5E0E9A}"/>
              </a:ext>
            </a:extLst>
          </p:cNvPr>
          <p:cNvCxnSpPr>
            <a:cxnSpLocks/>
          </p:cNvCxnSpPr>
          <p:nvPr/>
        </p:nvCxnSpPr>
        <p:spPr>
          <a:xfrm flipV="1">
            <a:off x="9156261" y="3996500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FAD73B6-C3EC-CE0B-477E-6D95DBA96A73}"/>
              </a:ext>
            </a:extLst>
          </p:cNvPr>
          <p:cNvCxnSpPr/>
          <p:nvPr/>
        </p:nvCxnSpPr>
        <p:spPr>
          <a:xfrm>
            <a:off x="9211848" y="4365508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542EDD4-B4A2-7994-F2AF-0A0BFE5A606C}"/>
              </a:ext>
            </a:extLst>
          </p:cNvPr>
          <p:cNvCxnSpPr>
            <a:cxnSpLocks/>
          </p:cNvCxnSpPr>
          <p:nvPr/>
        </p:nvCxnSpPr>
        <p:spPr>
          <a:xfrm flipV="1">
            <a:off x="9198136" y="4687991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E44FC42-7326-AD3B-627B-5E0278B63AD4}"/>
              </a:ext>
            </a:extLst>
          </p:cNvPr>
          <p:cNvCxnSpPr/>
          <p:nvPr/>
        </p:nvCxnSpPr>
        <p:spPr>
          <a:xfrm>
            <a:off x="9179715" y="5010297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A74D23E-E3F0-CD80-A5DD-B458FA032A8C}"/>
              </a:ext>
            </a:extLst>
          </p:cNvPr>
          <p:cNvCxnSpPr>
            <a:cxnSpLocks/>
          </p:cNvCxnSpPr>
          <p:nvPr/>
        </p:nvCxnSpPr>
        <p:spPr>
          <a:xfrm flipV="1">
            <a:off x="9166003" y="5332780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68C0186-7018-2EC4-0134-51BBA4AE8A33}"/>
              </a:ext>
            </a:extLst>
          </p:cNvPr>
          <p:cNvCxnSpPr/>
          <p:nvPr/>
        </p:nvCxnSpPr>
        <p:spPr>
          <a:xfrm>
            <a:off x="9169973" y="5642336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1524E90-2A30-4A1B-A594-1A1E9921EACC}"/>
              </a:ext>
            </a:extLst>
          </p:cNvPr>
          <p:cNvCxnSpPr>
            <a:cxnSpLocks/>
          </p:cNvCxnSpPr>
          <p:nvPr/>
        </p:nvCxnSpPr>
        <p:spPr>
          <a:xfrm flipV="1">
            <a:off x="9156261" y="5964819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D067B82-0B0D-65A0-6459-58CB185A1F00}"/>
              </a:ext>
            </a:extLst>
          </p:cNvPr>
          <p:cNvCxnSpPr/>
          <p:nvPr/>
        </p:nvCxnSpPr>
        <p:spPr>
          <a:xfrm>
            <a:off x="9235984" y="6290700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8AE75DA-7D24-54D5-593E-2880729BD11C}"/>
              </a:ext>
            </a:extLst>
          </p:cNvPr>
          <p:cNvCxnSpPr>
            <a:cxnSpLocks/>
          </p:cNvCxnSpPr>
          <p:nvPr/>
        </p:nvCxnSpPr>
        <p:spPr>
          <a:xfrm flipV="1">
            <a:off x="9222272" y="6613183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7AF88EB-9458-308A-CB69-3F269EF702C4}"/>
              </a:ext>
            </a:extLst>
          </p:cNvPr>
          <p:cNvSpPr txBox="1"/>
          <p:nvPr/>
        </p:nvSpPr>
        <p:spPr>
          <a:xfrm>
            <a:off x="4719046" y="1999744"/>
            <a:ext cx="2334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Probability gets smaller and smaller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44A67A9-413F-1E01-8A8F-B5B164AFCC43}"/>
              </a:ext>
            </a:extLst>
          </p:cNvPr>
          <p:cNvCxnSpPr/>
          <p:nvPr/>
        </p:nvCxnSpPr>
        <p:spPr>
          <a:xfrm>
            <a:off x="8260813" y="584673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31E95D6-A603-25B5-F3C4-87A682446995}"/>
              </a:ext>
            </a:extLst>
          </p:cNvPr>
          <p:cNvCxnSpPr>
            <a:cxnSpLocks/>
          </p:cNvCxnSpPr>
          <p:nvPr/>
        </p:nvCxnSpPr>
        <p:spPr>
          <a:xfrm flipV="1">
            <a:off x="8234314" y="943924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BD69AA2-CA73-442C-AD9F-0D281EE84ACD}"/>
              </a:ext>
            </a:extLst>
          </p:cNvPr>
          <p:cNvCxnSpPr/>
          <p:nvPr/>
        </p:nvCxnSpPr>
        <p:spPr>
          <a:xfrm>
            <a:off x="8228680" y="1229462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74E50D4-0772-2E64-5377-D80A2B04FC5C}"/>
              </a:ext>
            </a:extLst>
          </p:cNvPr>
          <p:cNvCxnSpPr>
            <a:cxnSpLocks/>
          </p:cNvCxnSpPr>
          <p:nvPr/>
        </p:nvCxnSpPr>
        <p:spPr>
          <a:xfrm flipV="1">
            <a:off x="8214968" y="1551945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C62077B-9423-8F9B-4389-B811E20AA453}"/>
              </a:ext>
            </a:extLst>
          </p:cNvPr>
          <p:cNvCxnSpPr/>
          <p:nvPr/>
        </p:nvCxnSpPr>
        <p:spPr>
          <a:xfrm>
            <a:off x="8218938" y="1861501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12399DA-AA71-6BD2-E62A-6A3AFA4D0601}"/>
              </a:ext>
            </a:extLst>
          </p:cNvPr>
          <p:cNvCxnSpPr>
            <a:cxnSpLocks/>
          </p:cNvCxnSpPr>
          <p:nvPr/>
        </p:nvCxnSpPr>
        <p:spPr>
          <a:xfrm flipV="1">
            <a:off x="8205226" y="2183984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44F6767-7099-DB2B-7B7C-6293F3785F35}"/>
              </a:ext>
            </a:extLst>
          </p:cNvPr>
          <p:cNvCxnSpPr/>
          <p:nvPr/>
        </p:nvCxnSpPr>
        <p:spPr>
          <a:xfrm>
            <a:off x="8227382" y="2477032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8CBA348-958C-9F4B-EBD0-B96B0F475B41}"/>
              </a:ext>
            </a:extLst>
          </p:cNvPr>
          <p:cNvCxnSpPr>
            <a:cxnSpLocks/>
            <a:endCxn id="123" idx="3"/>
          </p:cNvCxnSpPr>
          <p:nvPr/>
        </p:nvCxnSpPr>
        <p:spPr>
          <a:xfrm flipV="1">
            <a:off x="8195249" y="2798627"/>
            <a:ext cx="744994" cy="323194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7AE8BB9-F0A2-696D-FFD7-5D12B5CA6074}"/>
              </a:ext>
            </a:extLst>
          </p:cNvPr>
          <p:cNvCxnSpPr>
            <a:cxnSpLocks/>
          </p:cNvCxnSpPr>
          <p:nvPr/>
        </p:nvCxnSpPr>
        <p:spPr>
          <a:xfrm flipV="1">
            <a:off x="8181537" y="3444304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B7FC062-271A-16B6-AB47-BF3ED34CABC7}"/>
              </a:ext>
            </a:extLst>
          </p:cNvPr>
          <p:cNvCxnSpPr/>
          <p:nvPr/>
        </p:nvCxnSpPr>
        <p:spPr>
          <a:xfrm>
            <a:off x="8185507" y="3753860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233E9DE-4460-3439-7E17-E1225143E061}"/>
              </a:ext>
            </a:extLst>
          </p:cNvPr>
          <p:cNvCxnSpPr>
            <a:cxnSpLocks/>
          </p:cNvCxnSpPr>
          <p:nvPr/>
        </p:nvCxnSpPr>
        <p:spPr>
          <a:xfrm flipV="1">
            <a:off x="8171795" y="4076343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F0E9BA6-7094-CDA3-33EF-76A73C0CD9B1}"/>
              </a:ext>
            </a:extLst>
          </p:cNvPr>
          <p:cNvCxnSpPr/>
          <p:nvPr/>
        </p:nvCxnSpPr>
        <p:spPr>
          <a:xfrm>
            <a:off x="8227382" y="4445351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ADA7CB2-830B-7E77-5D8A-8577AC971D3B}"/>
              </a:ext>
            </a:extLst>
          </p:cNvPr>
          <p:cNvCxnSpPr>
            <a:cxnSpLocks/>
          </p:cNvCxnSpPr>
          <p:nvPr/>
        </p:nvCxnSpPr>
        <p:spPr>
          <a:xfrm flipV="1">
            <a:off x="8213670" y="4767834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F620C81-0EB6-702C-7DE2-A67546449208}"/>
              </a:ext>
            </a:extLst>
          </p:cNvPr>
          <p:cNvCxnSpPr/>
          <p:nvPr/>
        </p:nvCxnSpPr>
        <p:spPr>
          <a:xfrm>
            <a:off x="8195249" y="5090140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E8C7A27-EBE5-7FC3-1FA9-B9C9F15BEE42}"/>
              </a:ext>
            </a:extLst>
          </p:cNvPr>
          <p:cNvCxnSpPr>
            <a:cxnSpLocks/>
          </p:cNvCxnSpPr>
          <p:nvPr/>
        </p:nvCxnSpPr>
        <p:spPr>
          <a:xfrm flipV="1">
            <a:off x="8181537" y="5412623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F8129A7-5988-E526-D3E1-5C97C4475E24}"/>
              </a:ext>
            </a:extLst>
          </p:cNvPr>
          <p:cNvCxnSpPr/>
          <p:nvPr/>
        </p:nvCxnSpPr>
        <p:spPr>
          <a:xfrm>
            <a:off x="8185507" y="5722179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4222A63-60EB-B96D-CDF1-72D88A86296E}"/>
              </a:ext>
            </a:extLst>
          </p:cNvPr>
          <p:cNvCxnSpPr>
            <a:cxnSpLocks/>
          </p:cNvCxnSpPr>
          <p:nvPr/>
        </p:nvCxnSpPr>
        <p:spPr>
          <a:xfrm flipV="1">
            <a:off x="8171795" y="6044662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4DB167D-A94C-3335-FED2-70B74F20DFB2}"/>
              </a:ext>
            </a:extLst>
          </p:cNvPr>
          <p:cNvCxnSpPr/>
          <p:nvPr/>
        </p:nvCxnSpPr>
        <p:spPr>
          <a:xfrm>
            <a:off x="8251518" y="6370543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5813133-AB48-0252-870B-4DF396F24996}"/>
              </a:ext>
            </a:extLst>
          </p:cNvPr>
          <p:cNvCxnSpPr>
            <a:cxnSpLocks/>
          </p:cNvCxnSpPr>
          <p:nvPr/>
        </p:nvCxnSpPr>
        <p:spPr>
          <a:xfrm flipV="1">
            <a:off x="8237806" y="6693026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B5071F3-227F-F49A-A5EA-5252F5D070A8}"/>
              </a:ext>
            </a:extLst>
          </p:cNvPr>
          <p:cNvCxnSpPr>
            <a:cxnSpLocks/>
          </p:cNvCxnSpPr>
          <p:nvPr/>
        </p:nvCxnSpPr>
        <p:spPr>
          <a:xfrm flipV="1">
            <a:off x="8260813" y="3053644"/>
            <a:ext cx="744994" cy="323194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542D7707-EA96-2DE5-5E9E-E691DD8647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148010"/>
              </p:ext>
            </p:extLst>
          </p:nvPr>
        </p:nvGraphicFramePr>
        <p:xfrm>
          <a:off x="355939" y="2642175"/>
          <a:ext cx="2247912" cy="4012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69">
                  <a:extLst>
                    <a:ext uri="{9D8B030D-6E8A-4147-A177-3AD203B41FA5}">
                      <a16:colId xmlns:a16="http://schemas.microsoft.com/office/drawing/2014/main" val="413720747"/>
                    </a:ext>
                  </a:extLst>
                </a:gridCol>
                <a:gridCol w="1491743">
                  <a:extLst>
                    <a:ext uri="{9D8B030D-6E8A-4147-A177-3AD203B41FA5}">
                      <a16:colId xmlns:a16="http://schemas.microsoft.com/office/drawing/2014/main" val="2739343765"/>
                    </a:ext>
                  </a:extLst>
                </a:gridCol>
              </a:tblGrid>
              <a:tr h="4960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803564"/>
                  </a:ext>
                </a:extLst>
              </a:tr>
              <a:tr h="4960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072826"/>
                  </a:ext>
                </a:extLst>
              </a:tr>
              <a:tr h="4960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20760"/>
                  </a:ext>
                </a:extLst>
              </a:tr>
              <a:tr h="5406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530348"/>
                  </a:ext>
                </a:extLst>
              </a:tr>
              <a:tr h="4960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429019"/>
                  </a:ext>
                </a:extLst>
              </a:tr>
              <a:tr h="4960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094477"/>
                  </a:ext>
                </a:extLst>
              </a:tr>
              <a:tr h="4960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192797"/>
                  </a:ext>
                </a:extLst>
              </a:tr>
              <a:tr h="4960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577971"/>
                  </a:ext>
                </a:extLst>
              </a:tr>
            </a:tbl>
          </a:graphicData>
        </a:graphic>
      </p:graphicFrame>
      <p:sp>
        <p:nvSpPr>
          <p:cNvPr id="83" name="TextBox 82">
            <a:extLst>
              <a:ext uri="{FF2B5EF4-FFF2-40B4-BE49-F238E27FC236}">
                <a16:creationId xmlns:a16="http://schemas.microsoft.com/office/drawing/2014/main" id="{1FADA1AD-0DC3-00B3-F1AA-621C35F324B7}"/>
              </a:ext>
            </a:extLst>
          </p:cNvPr>
          <p:cNvSpPr txBox="1"/>
          <p:nvPr/>
        </p:nvSpPr>
        <p:spPr>
          <a:xfrm>
            <a:off x="2669415" y="3027686"/>
            <a:ext cx="2429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Should happen almost</a:t>
            </a:r>
          </a:p>
          <a:p>
            <a:r>
              <a:rPr lang="en-US" dirty="0"/>
              <a:t>Right away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A410197-9D10-A211-9D9E-078CD7F7FEFC}"/>
              </a:ext>
            </a:extLst>
          </p:cNvPr>
          <p:cNvSpPr txBox="1"/>
          <p:nvPr/>
        </p:nvSpPr>
        <p:spPr>
          <a:xfrm>
            <a:off x="2762378" y="6027946"/>
            <a:ext cx="2591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 take a long time</a:t>
            </a:r>
          </a:p>
          <a:p>
            <a:r>
              <a:rPr lang="en-US" dirty="0"/>
              <a:t>How long? – use the rate</a:t>
            </a:r>
          </a:p>
        </p:txBody>
      </p:sp>
    </p:spTree>
    <p:extLst>
      <p:ext uri="{BB962C8B-B14F-4D97-AF65-F5344CB8AC3E}">
        <p14:creationId xmlns:p14="http://schemas.microsoft.com/office/powerpoint/2010/main" val="3818198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4DA89-0B76-664B-8DBE-815F76862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24C26CE9-BE5D-86E8-B2B5-631CCD7A3BC2}"/>
              </a:ext>
            </a:extLst>
          </p:cNvPr>
          <p:cNvSpPr/>
          <p:nvPr/>
        </p:nvSpPr>
        <p:spPr>
          <a:xfrm>
            <a:off x="9747421" y="10174"/>
            <a:ext cx="725083" cy="68580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FA7165F-DACE-C95C-F942-D3162967C786}"/>
              </a:ext>
            </a:extLst>
          </p:cNvPr>
          <p:cNvSpPr txBox="1"/>
          <p:nvPr/>
        </p:nvSpPr>
        <p:spPr>
          <a:xfrm>
            <a:off x="9783443" y="10174"/>
            <a:ext cx="63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641492A-43C2-3540-2EB9-8AD726D791EE}"/>
              </a:ext>
            </a:extLst>
          </p:cNvPr>
          <p:cNvSpPr txBox="1"/>
          <p:nvPr/>
        </p:nvSpPr>
        <p:spPr>
          <a:xfrm>
            <a:off x="210207" y="40370"/>
            <a:ext cx="465858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Assumptions (that can be relaxed)</a:t>
            </a:r>
          </a:p>
          <a:p>
            <a:pPr marL="285750" indent="-285750">
              <a:buFontTx/>
              <a:buChar char="-"/>
            </a:pPr>
            <a:r>
              <a:rPr lang="en-US" dirty="0"/>
              <a:t>Diploid</a:t>
            </a:r>
          </a:p>
          <a:p>
            <a:pPr marL="285750" indent="-285750">
              <a:buFontTx/>
              <a:buChar char="-"/>
            </a:pPr>
            <a:r>
              <a:rPr lang="en-US" dirty="0"/>
              <a:t>Genotyped 20 gene copies (10 individuals)</a:t>
            </a:r>
          </a:p>
          <a:p>
            <a:pPr marL="285750" indent="-285750">
              <a:buFontTx/>
              <a:buChar char="-"/>
            </a:pPr>
            <a:r>
              <a:rPr lang="en-US" dirty="0"/>
              <a:t>Everyone is homozygous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Constant population size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Offspring inherited alleles </a:t>
            </a:r>
            <a:br>
              <a:rPr lang="en-US" dirty="0"/>
            </a:br>
            <a:r>
              <a:rPr lang="en-US" dirty="0"/>
              <a:t>from previous generations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Non-overlapping generations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population has Ne=100 individuals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DA22D2E-D325-B174-DBE9-6825583AA006}"/>
              </a:ext>
            </a:extLst>
          </p:cNvPr>
          <p:cNvGrpSpPr>
            <a:grpSpLocks noChangeAspect="1"/>
          </p:cNvGrpSpPr>
          <p:nvPr/>
        </p:nvGrpSpPr>
        <p:grpSpPr>
          <a:xfrm>
            <a:off x="9979524" y="379506"/>
            <a:ext cx="289156" cy="6400800"/>
            <a:chOff x="9192581" y="2132522"/>
            <a:chExt cx="193252" cy="4277864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18CBF7C9-8E80-32AD-CC2F-AD03686FEF4B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2953" y="2132522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E5947A9-E8F7-D0BA-BA3D-328D876F03DE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2407" y="2348048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1046970-AE81-7E2B-F2DF-B8C0FA902F82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1861" y="2563573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E0C90C8-87C3-6057-1B26-7807F5E7B1FE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1315" y="2779099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C00CD036-7667-EE94-DA5B-A0A3729F7E34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0769" y="2994624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2C47829-4DCD-3421-9909-519422FD3D02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0223" y="3210149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22B2E35-8DE6-ED6C-01EB-55B5442D28B0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9678" y="3425675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F80400A-196A-A979-1518-ECE9991BB5C1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9132" y="3641200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48FF563D-20E1-4B69-55B8-61883A14C909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8586" y="3856726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36A486D3-5E74-410A-36C1-8D54D7B1D8E1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8040" y="4072251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D3541028-F661-ED3A-CC2A-789EAD36B003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7494" y="4287777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7E56931D-B7D8-9F48-A51B-B82891EA12F6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6948" y="4503302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84A805AC-4C25-7899-B0F5-F54D0120498A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6402" y="4718828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303ED3A8-A7B3-D03B-AA0E-D0EAD26AC9F2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5856" y="4934353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852EF177-F521-FBC9-608C-26BC82AE1AFC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5311" y="5149879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69E4024F-9AB6-4BAA-FBAD-E17956ED1DF3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4765" y="5365404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21390C1D-0AE0-517C-5668-563216105F3B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4219" y="5580929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815195BF-645D-2466-D701-91332AFB7913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3673" y="5796455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B6A9F32-E463-98A6-63F0-7045E0014040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3127" y="6011980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CBC5D200-A4F7-DE82-2920-277D43E69CBF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2581" y="6227506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066AB6AA-CFBA-D6AB-F858-F519B3EBE047}"/>
              </a:ext>
            </a:extLst>
          </p:cNvPr>
          <p:cNvGrpSpPr/>
          <p:nvPr/>
        </p:nvGrpSpPr>
        <p:grpSpPr>
          <a:xfrm>
            <a:off x="8742407" y="10174"/>
            <a:ext cx="725083" cy="6858000"/>
            <a:chOff x="9004327" y="-10174"/>
            <a:chExt cx="725083" cy="6858000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B7D262E4-7A00-C1A9-0294-36D65754E480}"/>
                </a:ext>
              </a:extLst>
            </p:cNvPr>
            <p:cNvSpPr/>
            <p:nvPr/>
          </p:nvSpPr>
          <p:spPr>
            <a:xfrm>
              <a:off x="9004327" y="-10174"/>
              <a:ext cx="725083" cy="6858000"/>
            </a:xfrm>
            <a:prstGeom prst="rect">
              <a:avLst/>
            </a:prstGeom>
            <a:solidFill>
              <a:srgbClr val="FFC000">
                <a:alpha val="3988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F9C916D-E65E-5D3D-61CD-47935CCF297A}"/>
                </a:ext>
              </a:extLst>
            </p:cNvPr>
            <p:cNvSpPr txBox="1"/>
            <p:nvPr/>
          </p:nvSpPr>
          <p:spPr>
            <a:xfrm>
              <a:off x="9082361" y="10174"/>
              <a:ext cx="442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t-1</a:t>
              </a:r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44A7B672-287C-24BC-F400-A408EA58E22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92361" y="384432"/>
              <a:ext cx="289156" cy="6400800"/>
              <a:chOff x="9192581" y="2132522"/>
              <a:chExt cx="193252" cy="4277864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72A14C25-F488-46A8-18C2-B660B13B5EF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2953" y="2132522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9144AFFA-9DDD-6F41-BA17-DC09DD8BE46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2407" y="2348048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6F17BA0A-2923-A3A3-5691-2060274FAA2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1861" y="2563573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7F653DAE-8EBC-E859-A337-60028AB36E9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1315" y="277909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16E89C78-797F-F8E8-056F-C029629E990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0769" y="2994624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5E3A8AB7-14DA-AD1A-A1F4-D3BF946F9D7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0223" y="321014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FFD519E7-2F02-529E-7F2D-61761E6C83D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9678" y="3425675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C27568EA-EA52-E0E7-4363-0F9DA1C8A37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9132" y="364120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CA1BB1EA-BA26-233C-0B09-D9B714FD682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8586" y="3856726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E121CD9B-CDF1-7498-42B9-EA213D2B45F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8040" y="4072251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5806BB8A-3B5C-57B2-27BD-E2719E120BC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7494" y="4287777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A2814B0F-7520-F4E7-2FAA-8B6F285D2FF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6948" y="4503302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8C68FEAF-A194-0B7B-4F98-5858C9E13AF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6402" y="4718828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05E3A9D9-201A-C25D-A54B-A9B9685601A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5856" y="4934353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AEF5CA64-09A0-3722-F831-C5DEB287D86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5311" y="514987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4ACBA3F3-9264-177E-77FD-AD578FA733A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4765" y="5365404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8A173E7A-3834-CFB8-646B-177EF0F5B13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4219" y="558092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C91A3D27-E20A-B4D2-D861-1D0D6CD3C25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3673" y="5796455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C19032DA-3530-E7B6-7EF0-155AC94F964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3127" y="601198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6A9F1BA5-EEF3-0DCC-2D91-7106EC71CCF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2581" y="6227506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86FFC4-F61E-F39E-0861-E20F8F6E0A1A}"/>
                  </a:ext>
                </a:extLst>
              </p:cNvPr>
              <p:cNvSpPr txBox="1"/>
              <p:nvPr/>
            </p:nvSpPr>
            <p:spPr>
              <a:xfrm>
                <a:off x="10792003" y="644449"/>
                <a:ext cx="1269515" cy="1997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 = 100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i="1" dirty="0"/>
                  <a:t>k</a:t>
                </a:r>
                <a:r>
                  <a:rPr lang="en-US" dirty="0"/>
                  <a:t> = 20</a:t>
                </a:r>
                <a:endParaRPr lang="en-US" i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86FFC4-F61E-F39E-0861-E20F8F6E0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2003" y="644449"/>
                <a:ext cx="1269515" cy="1997726"/>
              </a:xfrm>
              <a:prstGeom prst="rect">
                <a:avLst/>
              </a:prstGeom>
              <a:blipFill>
                <a:blip r:embed="rId2"/>
                <a:stretch>
                  <a:fillRect l="-3960" t="-1266" b="-4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4B8F731-B7F0-E8E4-685A-457BE81DA667}"/>
              </a:ext>
            </a:extLst>
          </p:cNvPr>
          <p:cNvSpPr txBox="1"/>
          <p:nvPr/>
        </p:nvSpPr>
        <p:spPr>
          <a:xfrm>
            <a:off x="10626811" y="3472249"/>
            <a:ext cx="13676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k(k-1)</a:t>
            </a:r>
          </a:p>
          <a:p>
            <a:r>
              <a:rPr lang="en-US" dirty="0"/>
              <a:t>-------  = 190</a:t>
            </a:r>
          </a:p>
          <a:p>
            <a:r>
              <a:rPr lang="en-US" dirty="0"/>
              <a:t>     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69785BB-800E-061A-A3F6-564346EF79DC}"/>
              </a:ext>
            </a:extLst>
          </p:cNvPr>
          <p:cNvGrpSpPr/>
          <p:nvPr/>
        </p:nvGrpSpPr>
        <p:grpSpPr>
          <a:xfrm>
            <a:off x="7802832" y="40370"/>
            <a:ext cx="725083" cy="6858000"/>
            <a:chOff x="9004327" y="-10174"/>
            <a:chExt cx="725083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39D3DFD-2038-9390-3ABA-8BF5B7002EBB}"/>
                </a:ext>
              </a:extLst>
            </p:cNvPr>
            <p:cNvSpPr/>
            <p:nvPr/>
          </p:nvSpPr>
          <p:spPr>
            <a:xfrm>
              <a:off x="9004327" y="-10174"/>
              <a:ext cx="725083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9881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538415-B5B0-8776-8402-CB30CAD312FE}"/>
                </a:ext>
              </a:extLst>
            </p:cNvPr>
            <p:cNvSpPr txBox="1"/>
            <p:nvPr/>
          </p:nvSpPr>
          <p:spPr>
            <a:xfrm>
              <a:off x="9082361" y="10174"/>
              <a:ext cx="460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t-2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91E484E-C461-B2E1-69CC-F0C3183027C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92361" y="384432"/>
              <a:ext cx="289156" cy="6400800"/>
              <a:chOff x="9192581" y="2132522"/>
              <a:chExt cx="193252" cy="4277864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B8C78D1-9A8F-470F-3E08-BEB4D7FA0EC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2953" y="2132522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429B877-79EE-362D-0545-846AEBDDE3D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2407" y="2348048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55844F2-5D7F-0044-C592-EE937478B4B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1861" y="2563573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C69A554-5008-6340-5A6B-F73C21EB784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1315" y="277909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A203C4D-C43C-CA4D-28A3-2A7E7282017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0769" y="2994624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80D9136-AD27-B381-BCFC-4F962B92C96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0223" y="321014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B5B2FF8-B28E-5F71-9C1E-880F62AB0BD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9678" y="3425675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00BDE24-DD43-BBBF-6896-2B25DF2B265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9132" y="364120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675098B-28B4-23CA-D577-E61105EDCDB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8586" y="3856726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4AED623-ABFE-3E47-BBCC-CBE46BF4062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8040" y="4072251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C692C31-E05C-3D01-70BF-4F40187D139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7494" y="4287777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2DCFD1D-C02F-9AF8-CCFF-21F8EE10D40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6948" y="4503302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0A3424C-8B1F-C0E2-D9B1-B243D27F41A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6402" y="4718828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847CC56-C6F1-4607-03D4-C366A625BF3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5856" y="4934353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C767AB4-9E48-93B5-4F39-853719FC5D0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5311" y="514987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79C988F-AD93-C5A0-52FA-21764BDC575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4765" y="5365404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7399586-7E9B-AF4E-DC4E-E2311B516D8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4219" y="558092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74ED3BA-AE84-87D2-0456-0CAAEA81C59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3673" y="5796455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E7159B3-E40D-5D1D-2D9C-0E01BD051A8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3127" y="601198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5E8C567-DC23-84BE-893E-9E43BAA3F3E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2581" y="6227506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7C3CF49-BA23-F77F-BC3F-7F1E544A7F90}"/>
              </a:ext>
            </a:extLst>
          </p:cNvPr>
          <p:cNvCxnSpPr/>
          <p:nvPr/>
        </p:nvCxnSpPr>
        <p:spPr>
          <a:xfrm>
            <a:off x="9245279" y="504830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DCB5BBA-9F24-0040-89B9-AE78F8F09A9A}"/>
              </a:ext>
            </a:extLst>
          </p:cNvPr>
          <p:cNvCxnSpPr>
            <a:cxnSpLocks/>
            <a:stCxn id="117" idx="7"/>
          </p:cNvCxnSpPr>
          <p:nvPr/>
        </p:nvCxnSpPr>
        <p:spPr>
          <a:xfrm flipV="1">
            <a:off x="9218780" y="864081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BCFAEFF-76BE-1E24-DB5F-826DF8CA5F53}"/>
              </a:ext>
            </a:extLst>
          </p:cNvPr>
          <p:cNvCxnSpPr/>
          <p:nvPr/>
        </p:nvCxnSpPr>
        <p:spPr>
          <a:xfrm>
            <a:off x="9213146" y="1149619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5124D3B-E2CB-B0B6-7C18-A90A2DAA9BC0}"/>
              </a:ext>
            </a:extLst>
          </p:cNvPr>
          <p:cNvCxnSpPr>
            <a:cxnSpLocks/>
          </p:cNvCxnSpPr>
          <p:nvPr/>
        </p:nvCxnSpPr>
        <p:spPr>
          <a:xfrm flipV="1">
            <a:off x="9199434" y="1472102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5CD55BD-4C05-C035-E8FA-EEC5330334A4}"/>
              </a:ext>
            </a:extLst>
          </p:cNvPr>
          <p:cNvCxnSpPr/>
          <p:nvPr/>
        </p:nvCxnSpPr>
        <p:spPr>
          <a:xfrm>
            <a:off x="9203404" y="1781658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3CD96AD-F7CA-DF3A-4242-9E14B94DE76B}"/>
              </a:ext>
            </a:extLst>
          </p:cNvPr>
          <p:cNvCxnSpPr>
            <a:cxnSpLocks/>
          </p:cNvCxnSpPr>
          <p:nvPr/>
        </p:nvCxnSpPr>
        <p:spPr>
          <a:xfrm flipV="1">
            <a:off x="9189692" y="2104141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4256C35-381F-1926-54C7-935AD2D4C5EB}"/>
              </a:ext>
            </a:extLst>
          </p:cNvPr>
          <p:cNvCxnSpPr/>
          <p:nvPr/>
        </p:nvCxnSpPr>
        <p:spPr>
          <a:xfrm>
            <a:off x="9211848" y="2397189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9826C4B-BE94-2FB4-C090-D989310F7B32}"/>
              </a:ext>
            </a:extLst>
          </p:cNvPr>
          <p:cNvCxnSpPr>
            <a:cxnSpLocks/>
            <a:stCxn id="122" idx="7"/>
          </p:cNvCxnSpPr>
          <p:nvPr/>
        </p:nvCxnSpPr>
        <p:spPr>
          <a:xfrm>
            <a:off x="9214696" y="2476839"/>
            <a:ext cx="747129" cy="279601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11DAA67-9072-D1B0-7AF2-0701109CED36}"/>
              </a:ext>
            </a:extLst>
          </p:cNvPr>
          <p:cNvCxnSpPr/>
          <p:nvPr/>
        </p:nvCxnSpPr>
        <p:spPr>
          <a:xfrm>
            <a:off x="9179715" y="3041978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82A95AC-EDE7-1FD4-EFF4-55BBEC75E0A2}"/>
              </a:ext>
            </a:extLst>
          </p:cNvPr>
          <p:cNvCxnSpPr>
            <a:cxnSpLocks/>
          </p:cNvCxnSpPr>
          <p:nvPr/>
        </p:nvCxnSpPr>
        <p:spPr>
          <a:xfrm flipV="1">
            <a:off x="9166003" y="3364461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B10D35E-FBB7-CB6C-BDF8-DFC6E65A5717}"/>
              </a:ext>
            </a:extLst>
          </p:cNvPr>
          <p:cNvCxnSpPr/>
          <p:nvPr/>
        </p:nvCxnSpPr>
        <p:spPr>
          <a:xfrm>
            <a:off x="9169973" y="3674017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8C30C43-902E-E289-0A10-E2A26ACBD754}"/>
              </a:ext>
            </a:extLst>
          </p:cNvPr>
          <p:cNvCxnSpPr>
            <a:cxnSpLocks/>
          </p:cNvCxnSpPr>
          <p:nvPr/>
        </p:nvCxnSpPr>
        <p:spPr>
          <a:xfrm flipV="1">
            <a:off x="9156261" y="3996500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B088C33-FD0A-783E-B81A-8B845D023BB3}"/>
              </a:ext>
            </a:extLst>
          </p:cNvPr>
          <p:cNvCxnSpPr/>
          <p:nvPr/>
        </p:nvCxnSpPr>
        <p:spPr>
          <a:xfrm>
            <a:off x="9211848" y="4365508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3E1BA4E-6234-39A1-931A-966E505F880E}"/>
              </a:ext>
            </a:extLst>
          </p:cNvPr>
          <p:cNvCxnSpPr>
            <a:cxnSpLocks/>
          </p:cNvCxnSpPr>
          <p:nvPr/>
        </p:nvCxnSpPr>
        <p:spPr>
          <a:xfrm flipV="1">
            <a:off x="9198136" y="4687991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6DE4C9B-C755-74D8-2E1D-FA08BADD1888}"/>
              </a:ext>
            </a:extLst>
          </p:cNvPr>
          <p:cNvCxnSpPr/>
          <p:nvPr/>
        </p:nvCxnSpPr>
        <p:spPr>
          <a:xfrm>
            <a:off x="9179715" y="5010297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B19CF1D-EEC2-EAD4-00E1-F39A5CFBE125}"/>
              </a:ext>
            </a:extLst>
          </p:cNvPr>
          <p:cNvCxnSpPr>
            <a:cxnSpLocks/>
          </p:cNvCxnSpPr>
          <p:nvPr/>
        </p:nvCxnSpPr>
        <p:spPr>
          <a:xfrm flipV="1">
            <a:off x="9166003" y="5332780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A7B83D7-832C-FEE0-4E84-825ACE16FAC5}"/>
              </a:ext>
            </a:extLst>
          </p:cNvPr>
          <p:cNvCxnSpPr/>
          <p:nvPr/>
        </p:nvCxnSpPr>
        <p:spPr>
          <a:xfrm>
            <a:off x="9169973" y="5642336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F68B044-8E1A-25B4-8E30-6061707F4B37}"/>
              </a:ext>
            </a:extLst>
          </p:cNvPr>
          <p:cNvCxnSpPr>
            <a:cxnSpLocks/>
          </p:cNvCxnSpPr>
          <p:nvPr/>
        </p:nvCxnSpPr>
        <p:spPr>
          <a:xfrm flipV="1">
            <a:off x="9156261" y="5964819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75007CE-F8CF-88E4-083B-8E0E1790D4B4}"/>
              </a:ext>
            </a:extLst>
          </p:cNvPr>
          <p:cNvCxnSpPr/>
          <p:nvPr/>
        </p:nvCxnSpPr>
        <p:spPr>
          <a:xfrm>
            <a:off x="9235984" y="6290700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0B21E1B-D9EF-DE08-A31F-14608988B8B4}"/>
              </a:ext>
            </a:extLst>
          </p:cNvPr>
          <p:cNvCxnSpPr>
            <a:cxnSpLocks/>
          </p:cNvCxnSpPr>
          <p:nvPr/>
        </p:nvCxnSpPr>
        <p:spPr>
          <a:xfrm flipV="1">
            <a:off x="9222272" y="6613183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D85BF0F-BCB6-CBA3-9A15-7EB446D753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474791"/>
              </p:ext>
            </p:extLst>
          </p:nvPr>
        </p:nvGraphicFramePr>
        <p:xfrm>
          <a:off x="355939" y="2642175"/>
          <a:ext cx="3371868" cy="4012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69">
                  <a:extLst>
                    <a:ext uri="{9D8B030D-6E8A-4147-A177-3AD203B41FA5}">
                      <a16:colId xmlns:a16="http://schemas.microsoft.com/office/drawing/2014/main" val="413720747"/>
                    </a:ext>
                  </a:extLst>
                </a:gridCol>
                <a:gridCol w="1491743">
                  <a:extLst>
                    <a:ext uri="{9D8B030D-6E8A-4147-A177-3AD203B41FA5}">
                      <a16:colId xmlns:a16="http://schemas.microsoft.com/office/drawing/2014/main" val="2739343765"/>
                    </a:ext>
                  </a:extLst>
                </a:gridCol>
                <a:gridCol w="1123956">
                  <a:extLst>
                    <a:ext uri="{9D8B030D-6E8A-4147-A177-3AD203B41FA5}">
                      <a16:colId xmlns:a16="http://schemas.microsoft.com/office/drawing/2014/main" val="3679534589"/>
                    </a:ext>
                  </a:extLst>
                </a:gridCol>
              </a:tblGrid>
              <a:tr h="4960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803564"/>
                  </a:ext>
                </a:extLst>
              </a:tr>
              <a:tr h="4960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072826"/>
                  </a:ext>
                </a:extLst>
              </a:tr>
              <a:tr h="4960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20760"/>
                  </a:ext>
                </a:extLst>
              </a:tr>
              <a:tr h="5406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530348"/>
                  </a:ext>
                </a:extLst>
              </a:tr>
              <a:tr h="4960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429019"/>
                  </a:ext>
                </a:extLst>
              </a:tr>
              <a:tr h="4960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094477"/>
                  </a:ext>
                </a:extLst>
              </a:tr>
              <a:tr h="4960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192797"/>
                  </a:ext>
                </a:extLst>
              </a:tr>
              <a:tr h="4960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57797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CCBCDF8-1E3D-2F5F-8EFC-C3405CC20F17}"/>
              </a:ext>
            </a:extLst>
          </p:cNvPr>
          <p:cNvSpPr txBox="1"/>
          <p:nvPr/>
        </p:nvSpPr>
        <p:spPr>
          <a:xfrm>
            <a:off x="4719046" y="1999744"/>
            <a:ext cx="2334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Probability gets smaller and smaller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7EBAAE-DD06-D7A6-171B-6933D1C5C78B}"/>
              </a:ext>
            </a:extLst>
          </p:cNvPr>
          <p:cNvSpPr txBox="1"/>
          <p:nvPr/>
        </p:nvSpPr>
        <p:spPr>
          <a:xfrm>
            <a:off x="4550756" y="3126572"/>
            <a:ext cx="2429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Should happen almost</a:t>
            </a:r>
          </a:p>
          <a:p>
            <a:r>
              <a:rPr lang="en-US" dirty="0"/>
              <a:t>Right away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3CB3726-C980-7B29-AC55-AF3C8BDB25C5}"/>
              </a:ext>
            </a:extLst>
          </p:cNvPr>
          <p:cNvSpPr txBox="1"/>
          <p:nvPr/>
        </p:nvSpPr>
        <p:spPr>
          <a:xfrm>
            <a:off x="4643719" y="6126832"/>
            <a:ext cx="2591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 take a long time</a:t>
            </a:r>
          </a:p>
          <a:p>
            <a:r>
              <a:rPr lang="en-US" dirty="0"/>
              <a:t>How long? – use the rate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34BEA93-28A8-0DEF-006E-3F02C94B90E6}"/>
              </a:ext>
            </a:extLst>
          </p:cNvPr>
          <p:cNvCxnSpPr/>
          <p:nvPr/>
        </p:nvCxnSpPr>
        <p:spPr>
          <a:xfrm>
            <a:off x="8260813" y="584673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5A23FB3-E348-4C90-60A3-2AFC58A09364}"/>
              </a:ext>
            </a:extLst>
          </p:cNvPr>
          <p:cNvCxnSpPr>
            <a:cxnSpLocks/>
          </p:cNvCxnSpPr>
          <p:nvPr/>
        </p:nvCxnSpPr>
        <p:spPr>
          <a:xfrm flipV="1">
            <a:off x="8234314" y="943924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EEA6C5D-1145-EBC3-1C0B-46DBD3535DA8}"/>
              </a:ext>
            </a:extLst>
          </p:cNvPr>
          <p:cNvCxnSpPr/>
          <p:nvPr/>
        </p:nvCxnSpPr>
        <p:spPr>
          <a:xfrm>
            <a:off x="8228680" y="1229462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32E5213-B7B5-6C6C-3276-9302824870EC}"/>
              </a:ext>
            </a:extLst>
          </p:cNvPr>
          <p:cNvCxnSpPr>
            <a:cxnSpLocks/>
          </p:cNvCxnSpPr>
          <p:nvPr/>
        </p:nvCxnSpPr>
        <p:spPr>
          <a:xfrm flipV="1">
            <a:off x="8214968" y="1551945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16C049B-25A8-F7A0-7E2B-1760FC16C68F}"/>
              </a:ext>
            </a:extLst>
          </p:cNvPr>
          <p:cNvCxnSpPr/>
          <p:nvPr/>
        </p:nvCxnSpPr>
        <p:spPr>
          <a:xfrm>
            <a:off x="8218938" y="1861501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6C2EC91-7588-8A21-58D3-CA6C4C648EB3}"/>
              </a:ext>
            </a:extLst>
          </p:cNvPr>
          <p:cNvCxnSpPr>
            <a:cxnSpLocks/>
          </p:cNvCxnSpPr>
          <p:nvPr/>
        </p:nvCxnSpPr>
        <p:spPr>
          <a:xfrm flipV="1">
            <a:off x="8205226" y="2183984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5C07E28-DC7F-C562-8A30-3249E648C27A}"/>
              </a:ext>
            </a:extLst>
          </p:cNvPr>
          <p:cNvCxnSpPr/>
          <p:nvPr/>
        </p:nvCxnSpPr>
        <p:spPr>
          <a:xfrm>
            <a:off x="8227382" y="2477032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41DEBAA-8D64-CF24-5C91-CC20FFC4B3B4}"/>
              </a:ext>
            </a:extLst>
          </p:cNvPr>
          <p:cNvCxnSpPr>
            <a:cxnSpLocks/>
            <a:endCxn id="123" idx="3"/>
          </p:cNvCxnSpPr>
          <p:nvPr/>
        </p:nvCxnSpPr>
        <p:spPr>
          <a:xfrm flipV="1">
            <a:off x="8195249" y="2798627"/>
            <a:ext cx="744994" cy="323194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759FA96-7868-6EEB-F6DA-316EDA6500E8}"/>
              </a:ext>
            </a:extLst>
          </p:cNvPr>
          <p:cNvCxnSpPr>
            <a:cxnSpLocks/>
          </p:cNvCxnSpPr>
          <p:nvPr/>
        </p:nvCxnSpPr>
        <p:spPr>
          <a:xfrm flipV="1">
            <a:off x="8181537" y="3444304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6C3E36A-2BE0-FE96-E150-A948F4129D69}"/>
              </a:ext>
            </a:extLst>
          </p:cNvPr>
          <p:cNvCxnSpPr/>
          <p:nvPr/>
        </p:nvCxnSpPr>
        <p:spPr>
          <a:xfrm>
            <a:off x="8185507" y="3753860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D81930F-A28C-9AFD-DD42-827E8255C631}"/>
              </a:ext>
            </a:extLst>
          </p:cNvPr>
          <p:cNvCxnSpPr>
            <a:cxnSpLocks/>
          </p:cNvCxnSpPr>
          <p:nvPr/>
        </p:nvCxnSpPr>
        <p:spPr>
          <a:xfrm flipV="1">
            <a:off x="8171795" y="4076343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D45B2FB-EC75-C536-7BC5-7B7414C99694}"/>
              </a:ext>
            </a:extLst>
          </p:cNvPr>
          <p:cNvCxnSpPr/>
          <p:nvPr/>
        </p:nvCxnSpPr>
        <p:spPr>
          <a:xfrm>
            <a:off x="8227382" y="4445351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3CE226F-AD2D-3314-B9F2-FE61EB03942A}"/>
              </a:ext>
            </a:extLst>
          </p:cNvPr>
          <p:cNvCxnSpPr>
            <a:cxnSpLocks/>
          </p:cNvCxnSpPr>
          <p:nvPr/>
        </p:nvCxnSpPr>
        <p:spPr>
          <a:xfrm flipV="1">
            <a:off x="8213670" y="4767834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1709698-3CEC-5A61-6447-D1D7B30AA68A}"/>
              </a:ext>
            </a:extLst>
          </p:cNvPr>
          <p:cNvCxnSpPr/>
          <p:nvPr/>
        </p:nvCxnSpPr>
        <p:spPr>
          <a:xfrm>
            <a:off x="8195249" y="5090140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193FC0D-7A09-2104-9BC6-B786E66F988C}"/>
              </a:ext>
            </a:extLst>
          </p:cNvPr>
          <p:cNvCxnSpPr>
            <a:cxnSpLocks/>
          </p:cNvCxnSpPr>
          <p:nvPr/>
        </p:nvCxnSpPr>
        <p:spPr>
          <a:xfrm flipV="1">
            <a:off x="8181537" y="5412623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8F5B111-261A-E824-2251-BAFA2EF62DDB}"/>
              </a:ext>
            </a:extLst>
          </p:cNvPr>
          <p:cNvCxnSpPr/>
          <p:nvPr/>
        </p:nvCxnSpPr>
        <p:spPr>
          <a:xfrm>
            <a:off x="8185507" y="5722179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E90C9DD-D2C0-91BD-80C1-0BA940340601}"/>
              </a:ext>
            </a:extLst>
          </p:cNvPr>
          <p:cNvCxnSpPr>
            <a:cxnSpLocks/>
          </p:cNvCxnSpPr>
          <p:nvPr/>
        </p:nvCxnSpPr>
        <p:spPr>
          <a:xfrm flipV="1">
            <a:off x="8171795" y="6044662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4FA4483-DF12-54E6-C82E-B796AAA027A8}"/>
              </a:ext>
            </a:extLst>
          </p:cNvPr>
          <p:cNvCxnSpPr/>
          <p:nvPr/>
        </p:nvCxnSpPr>
        <p:spPr>
          <a:xfrm>
            <a:off x="8251518" y="6370543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590E745-E667-421E-3C43-64030A3503D1}"/>
              </a:ext>
            </a:extLst>
          </p:cNvPr>
          <p:cNvCxnSpPr>
            <a:cxnSpLocks/>
          </p:cNvCxnSpPr>
          <p:nvPr/>
        </p:nvCxnSpPr>
        <p:spPr>
          <a:xfrm flipV="1">
            <a:off x="8237806" y="6693026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102E618-FF08-B6D2-923C-822308456D83}"/>
              </a:ext>
            </a:extLst>
          </p:cNvPr>
          <p:cNvCxnSpPr>
            <a:cxnSpLocks/>
          </p:cNvCxnSpPr>
          <p:nvPr/>
        </p:nvCxnSpPr>
        <p:spPr>
          <a:xfrm flipV="1">
            <a:off x="8260813" y="3053644"/>
            <a:ext cx="744994" cy="323194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D2912C7-B06A-79A7-AFA0-BCF4D7F21930}"/>
              </a:ext>
            </a:extLst>
          </p:cNvPr>
          <p:cNvSpPr txBox="1"/>
          <p:nvPr/>
        </p:nvSpPr>
        <p:spPr>
          <a:xfrm>
            <a:off x="4677476" y="3944884"/>
            <a:ext cx="28142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k(k-1)</a:t>
            </a:r>
          </a:p>
          <a:p>
            <a:r>
              <a:rPr lang="en-US" dirty="0"/>
              <a:t>-------    = coal. / generation</a:t>
            </a:r>
            <a:endParaRPr lang="en-US" baseline="30000" dirty="0"/>
          </a:p>
          <a:p>
            <a:r>
              <a:rPr lang="en-US" dirty="0"/>
              <a:t>   4N</a:t>
            </a:r>
          </a:p>
          <a:p>
            <a:endParaRPr lang="en-US" dirty="0"/>
          </a:p>
          <a:p>
            <a:r>
              <a:rPr lang="en-US" dirty="0"/>
              <a:t>   4N</a:t>
            </a:r>
          </a:p>
          <a:p>
            <a:r>
              <a:rPr lang="en-US" dirty="0"/>
              <a:t>-------  = generations / coal.</a:t>
            </a:r>
          </a:p>
          <a:p>
            <a:r>
              <a:rPr lang="en-US" dirty="0"/>
              <a:t>k(k-1)</a:t>
            </a:r>
          </a:p>
          <a:p>
            <a:endParaRPr lang="en-US" dirty="0"/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EFD30730-A974-7A3F-9745-971419A96B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08957"/>
              </p:ext>
            </p:extLst>
          </p:nvPr>
        </p:nvGraphicFramePr>
        <p:xfrm>
          <a:off x="355939" y="2642175"/>
          <a:ext cx="2247912" cy="4012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69">
                  <a:extLst>
                    <a:ext uri="{9D8B030D-6E8A-4147-A177-3AD203B41FA5}">
                      <a16:colId xmlns:a16="http://schemas.microsoft.com/office/drawing/2014/main" val="413720747"/>
                    </a:ext>
                  </a:extLst>
                </a:gridCol>
                <a:gridCol w="1491743">
                  <a:extLst>
                    <a:ext uri="{9D8B030D-6E8A-4147-A177-3AD203B41FA5}">
                      <a16:colId xmlns:a16="http://schemas.microsoft.com/office/drawing/2014/main" val="2739343765"/>
                    </a:ext>
                  </a:extLst>
                </a:gridCol>
              </a:tblGrid>
              <a:tr h="4960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803564"/>
                  </a:ext>
                </a:extLst>
              </a:tr>
              <a:tr h="4960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072826"/>
                  </a:ext>
                </a:extLst>
              </a:tr>
              <a:tr h="4960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20760"/>
                  </a:ext>
                </a:extLst>
              </a:tr>
              <a:tr h="5406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530348"/>
                  </a:ext>
                </a:extLst>
              </a:tr>
              <a:tr h="4960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429019"/>
                  </a:ext>
                </a:extLst>
              </a:tr>
              <a:tr h="4960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094477"/>
                  </a:ext>
                </a:extLst>
              </a:tr>
              <a:tr h="4960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192797"/>
                  </a:ext>
                </a:extLst>
              </a:tr>
              <a:tr h="4960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577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15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28D2F-9F1F-9825-45C2-880A1DA2E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2D517853-F039-7781-E9D6-89D26ED73955}"/>
              </a:ext>
            </a:extLst>
          </p:cNvPr>
          <p:cNvSpPr/>
          <p:nvPr/>
        </p:nvSpPr>
        <p:spPr>
          <a:xfrm>
            <a:off x="9747421" y="10174"/>
            <a:ext cx="725083" cy="68580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29D6132-E41F-FCDF-4FA1-8E727CD29DB5}"/>
              </a:ext>
            </a:extLst>
          </p:cNvPr>
          <p:cNvSpPr txBox="1"/>
          <p:nvPr/>
        </p:nvSpPr>
        <p:spPr>
          <a:xfrm>
            <a:off x="9783443" y="10174"/>
            <a:ext cx="63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7E997C8-C934-F4D0-3D6A-B3F772A2BAC3}"/>
              </a:ext>
            </a:extLst>
          </p:cNvPr>
          <p:cNvSpPr txBox="1"/>
          <p:nvPr/>
        </p:nvSpPr>
        <p:spPr>
          <a:xfrm>
            <a:off x="210207" y="40370"/>
            <a:ext cx="465858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Assumptions (that can be relaxed)</a:t>
            </a:r>
          </a:p>
          <a:p>
            <a:pPr marL="285750" indent="-285750">
              <a:buFontTx/>
              <a:buChar char="-"/>
            </a:pPr>
            <a:r>
              <a:rPr lang="en-US" dirty="0"/>
              <a:t>Diploid</a:t>
            </a:r>
          </a:p>
          <a:p>
            <a:pPr marL="285750" indent="-285750">
              <a:buFontTx/>
              <a:buChar char="-"/>
            </a:pPr>
            <a:r>
              <a:rPr lang="en-US" dirty="0"/>
              <a:t>Genotyped 20 gene copies (10 individuals)</a:t>
            </a:r>
          </a:p>
          <a:p>
            <a:pPr marL="285750" indent="-285750">
              <a:buFontTx/>
              <a:buChar char="-"/>
            </a:pPr>
            <a:r>
              <a:rPr lang="en-US" dirty="0"/>
              <a:t>Everyone is homozygous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Constant population size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Offspring inherited alleles </a:t>
            </a:r>
            <a:br>
              <a:rPr lang="en-US" dirty="0"/>
            </a:br>
            <a:r>
              <a:rPr lang="en-US" dirty="0"/>
              <a:t>from previous generations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Non-overlapping generations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population has Ne=100 individuals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20E1BE8-7B06-B25E-8902-0DC71A18FBDE}"/>
              </a:ext>
            </a:extLst>
          </p:cNvPr>
          <p:cNvGrpSpPr>
            <a:grpSpLocks noChangeAspect="1"/>
          </p:cNvGrpSpPr>
          <p:nvPr/>
        </p:nvGrpSpPr>
        <p:grpSpPr>
          <a:xfrm>
            <a:off x="9979524" y="379506"/>
            <a:ext cx="289156" cy="6400800"/>
            <a:chOff x="9192581" y="2132522"/>
            <a:chExt cx="193252" cy="4277864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0CEEAF7-CF7B-BD38-71A4-CE0CD0EC47E6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2953" y="2132522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A90B1D1-D9EE-C343-5111-46A5B3D935EE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2407" y="2348048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8456D02-D824-6E5A-A12D-37ED0D76A3A2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1861" y="2563573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74AB7B5B-F553-EA92-A560-6B90AD4A0209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1315" y="2779099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09513EED-92D9-CCE1-5691-3167CD17A379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0769" y="2994624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EAE8B445-94A8-57FB-D6F3-DD3A810A8728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0223" y="3210149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EA8BE295-D5D5-C460-40DE-917A20A56733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9678" y="3425675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E4EA0482-B0C5-C817-88FF-87E8FC83E9B5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9132" y="3641200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DD27FD9F-508C-0B9F-E9FF-73E37888FB22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8586" y="3856726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CDA1E8F0-F9BE-48F6-B4F0-EDDAF803B525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8040" y="4072251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820A1D-4F01-92D3-AE14-CFB496B9590A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7494" y="4287777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6F4D88E6-AE81-51BF-4E60-4B10C280E262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6948" y="4503302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14110C9-900B-4C10-542C-F691C3B821A8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6402" y="4718828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5479173A-E06F-C7DF-5D8A-6107C89074EC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5856" y="4934353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012C0A6-1652-2047-00DB-E3822C67B7E8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5311" y="5149879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86E9D90C-24D9-B910-F6BC-0256BC5A1573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4765" y="5365404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6B4E241C-17D4-CE7B-E328-496EAF32166A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4219" y="5580929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43626D23-F0F1-33E3-9674-B6373685B4DA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3673" y="5796455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CC292DBC-CA53-63A4-2ECB-35FABBA9E6CF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3127" y="6011980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AAA662C0-D3D0-260F-BCA6-07D98AF03C9A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2581" y="6227506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60172EE6-97E1-479D-503E-64B147093C09}"/>
              </a:ext>
            </a:extLst>
          </p:cNvPr>
          <p:cNvGrpSpPr/>
          <p:nvPr/>
        </p:nvGrpSpPr>
        <p:grpSpPr>
          <a:xfrm>
            <a:off x="8742407" y="10174"/>
            <a:ext cx="725083" cy="6858000"/>
            <a:chOff x="9004327" y="-10174"/>
            <a:chExt cx="725083" cy="6858000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779A9109-9E0E-544B-2697-CBDA45F7F718}"/>
                </a:ext>
              </a:extLst>
            </p:cNvPr>
            <p:cNvSpPr/>
            <p:nvPr/>
          </p:nvSpPr>
          <p:spPr>
            <a:xfrm>
              <a:off x="9004327" y="-10174"/>
              <a:ext cx="725083" cy="6858000"/>
            </a:xfrm>
            <a:prstGeom prst="rect">
              <a:avLst/>
            </a:prstGeom>
            <a:solidFill>
              <a:srgbClr val="FFC000">
                <a:alpha val="3988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9D4312D-49CE-8CF1-0596-BEDC4613C221}"/>
                </a:ext>
              </a:extLst>
            </p:cNvPr>
            <p:cNvSpPr txBox="1"/>
            <p:nvPr/>
          </p:nvSpPr>
          <p:spPr>
            <a:xfrm>
              <a:off x="9082361" y="10174"/>
              <a:ext cx="442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t-1</a:t>
              </a:r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92622FAC-B560-6A06-9076-7B245597693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92361" y="384432"/>
              <a:ext cx="289156" cy="6400800"/>
              <a:chOff x="9192581" y="2132522"/>
              <a:chExt cx="193252" cy="4277864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5CDFE42B-78DE-4209-A88D-7926C3EFFEB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2953" y="2132522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9622BD31-114D-77B6-07BA-C75B06C58BD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2407" y="2348048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918B4C6F-8923-FBAA-F996-7CE6588EFC8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1861" y="2563573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D4D74821-A747-A334-5FF2-008BEF712C6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1315" y="277909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F842D957-9D66-FCC4-D457-DAB9B096961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0769" y="2994624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9EE78BF1-77AC-A0F6-68ED-37127250C07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0223" y="321014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0D087C53-192D-DA71-29E2-3B931AEE0F0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9678" y="3425675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FC54C25D-93B2-D50D-2E73-98AAC99F6DD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9132" y="364120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CD88A9BF-6A40-8936-4A47-9FB2B966241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8586" y="3856726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E07B5A9F-E01A-7867-1A45-5AEBD160CA2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8040" y="4072251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8FF72706-0D55-9698-B7C1-4C14FEA436F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7494" y="4287777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65D32624-1AD7-FA7D-5DC9-6790A5A1FE8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6948" y="4503302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B44F5296-DB31-F410-64A5-50F3E3FFA88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6402" y="4718828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DF74FB52-A9D5-4CBC-0EB2-E7A50600C4A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5856" y="4934353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437B759B-BEC4-8644-5227-091C1582A7E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5311" y="514987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FF5BFBDE-3F16-0DAD-E43B-EBF6BBD4216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4765" y="5365404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70558F0C-1345-D82C-A81F-479F6A91C62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4219" y="558092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E673AABF-0022-D126-7866-0C7693BE58A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3673" y="5796455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A34FF92F-B190-2408-0A2A-B704AE2B16A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3127" y="601198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D71BEDB2-7DD4-CF9C-95F6-1CDB04E25B0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2581" y="6227506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671AC9-A66D-98F9-5AB5-6D2BFE85409C}"/>
                  </a:ext>
                </a:extLst>
              </p:cNvPr>
              <p:cNvSpPr txBox="1"/>
              <p:nvPr/>
            </p:nvSpPr>
            <p:spPr>
              <a:xfrm>
                <a:off x="10792003" y="644449"/>
                <a:ext cx="1269515" cy="1997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 = 100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i="1" dirty="0"/>
                  <a:t>k</a:t>
                </a:r>
                <a:r>
                  <a:rPr lang="en-US" dirty="0"/>
                  <a:t> = 20</a:t>
                </a:r>
                <a:endParaRPr lang="en-US" i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671AC9-A66D-98F9-5AB5-6D2BFE854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2003" y="644449"/>
                <a:ext cx="1269515" cy="1997726"/>
              </a:xfrm>
              <a:prstGeom prst="rect">
                <a:avLst/>
              </a:prstGeom>
              <a:blipFill>
                <a:blip r:embed="rId2"/>
                <a:stretch>
                  <a:fillRect l="-3960" t="-1266" b="-4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ADA7DA0-49BF-B907-18A7-A86A2C80D544}"/>
              </a:ext>
            </a:extLst>
          </p:cNvPr>
          <p:cNvSpPr txBox="1"/>
          <p:nvPr/>
        </p:nvSpPr>
        <p:spPr>
          <a:xfrm>
            <a:off x="10626811" y="3472249"/>
            <a:ext cx="13676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k(k-1)</a:t>
            </a:r>
          </a:p>
          <a:p>
            <a:r>
              <a:rPr lang="en-US" dirty="0"/>
              <a:t>-------  = 190</a:t>
            </a:r>
          </a:p>
          <a:p>
            <a:r>
              <a:rPr lang="en-US" dirty="0"/>
              <a:t>     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173ADA3-3B5E-7C9E-B4FC-A59B0D2CB14D}"/>
              </a:ext>
            </a:extLst>
          </p:cNvPr>
          <p:cNvGrpSpPr/>
          <p:nvPr/>
        </p:nvGrpSpPr>
        <p:grpSpPr>
          <a:xfrm>
            <a:off x="7802832" y="40370"/>
            <a:ext cx="725083" cy="6858000"/>
            <a:chOff x="9004327" y="-10174"/>
            <a:chExt cx="725083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927F19-9254-5BF7-BA35-26E945DB3A69}"/>
                </a:ext>
              </a:extLst>
            </p:cNvPr>
            <p:cNvSpPr/>
            <p:nvPr/>
          </p:nvSpPr>
          <p:spPr>
            <a:xfrm>
              <a:off x="9004327" y="-10174"/>
              <a:ext cx="725083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9881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33D0BE-9AC3-FB7F-CBAF-A7BD6305F232}"/>
                </a:ext>
              </a:extLst>
            </p:cNvPr>
            <p:cNvSpPr txBox="1"/>
            <p:nvPr/>
          </p:nvSpPr>
          <p:spPr>
            <a:xfrm>
              <a:off x="9082361" y="10174"/>
              <a:ext cx="460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t-2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9A37B06-30A1-EB26-EE89-427C1E4E81B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92361" y="384432"/>
              <a:ext cx="289156" cy="6400800"/>
              <a:chOff x="9192581" y="2132522"/>
              <a:chExt cx="193252" cy="4277864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4418EF2-B4C7-A050-D79C-4F34D39B417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2953" y="2132522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C1E7A89-2120-81A4-A12B-49AB7E263BC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2407" y="2348048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C23DEAB-14C8-7881-1092-DE20D288068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1861" y="2563573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E08C883-445C-71AF-9C54-6AA7485BC46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1315" y="277909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47DA30E-74F1-27F2-B997-4AF7ECD4628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0769" y="2994624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AF56387-1DCE-86C0-A032-827A0E3D37E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0223" y="321014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7CE432F-EDE6-6254-E8F4-8C981B6BA5D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9678" y="3425675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605E2FA-EA9D-A714-339C-9C1583EFB80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9132" y="364120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D927094-5860-C94B-8EB2-6E2640939BA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8586" y="3856726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E89EE53-54C9-1AFA-AF7B-D5BDEAD8C99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8040" y="4072251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A25A5DA-A0EB-17A5-A1F0-A5219E82E9B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7494" y="4287777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FF90B9C0-BC42-3895-C654-992EA52BE76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6948" y="4503302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852CD26-9515-A907-9E82-A922C1554AB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6402" y="4718828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FCEAADD-0B74-D47E-B77E-1D1D5706406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5856" y="4934353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30A585A-793E-B50A-73F8-96B50A50538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5311" y="514987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830DDFA-91EF-2CED-EBC1-7505BB9A797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4765" y="5365404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253D52B-B68A-00CF-67E4-22F05F7C4EC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4219" y="558092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50D2AD7-13A4-D723-382A-64F4A58D789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3673" y="5796455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6630E8E-3AEC-7B93-A623-EEEC2FD8E9B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3127" y="601198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A5C44BEC-7CED-E597-867E-F6D80C91540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2581" y="6227506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007D373-6985-DAD5-D39E-71613B00A069}"/>
              </a:ext>
            </a:extLst>
          </p:cNvPr>
          <p:cNvCxnSpPr/>
          <p:nvPr/>
        </p:nvCxnSpPr>
        <p:spPr>
          <a:xfrm>
            <a:off x="9245279" y="504830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586DB7E-09AC-95B5-FCC2-37D9C216B56C}"/>
              </a:ext>
            </a:extLst>
          </p:cNvPr>
          <p:cNvCxnSpPr>
            <a:cxnSpLocks/>
            <a:stCxn id="117" idx="7"/>
          </p:cNvCxnSpPr>
          <p:nvPr/>
        </p:nvCxnSpPr>
        <p:spPr>
          <a:xfrm flipV="1">
            <a:off x="9218780" y="864081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139A6F8-9BDC-CAAB-520F-F2CE67109EE0}"/>
              </a:ext>
            </a:extLst>
          </p:cNvPr>
          <p:cNvCxnSpPr/>
          <p:nvPr/>
        </p:nvCxnSpPr>
        <p:spPr>
          <a:xfrm>
            <a:off x="9213146" y="1149619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E77A061-FBD2-76D8-F514-6C6A3EB543A6}"/>
              </a:ext>
            </a:extLst>
          </p:cNvPr>
          <p:cNvCxnSpPr>
            <a:cxnSpLocks/>
          </p:cNvCxnSpPr>
          <p:nvPr/>
        </p:nvCxnSpPr>
        <p:spPr>
          <a:xfrm flipV="1">
            <a:off x="9199434" y="1472102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DEE331E-F071-E0D5-BE6C-E605F10D024F}"/>
              </a:ext>
            </a:extLst>
          </p:cNvPr>
          <p:cNvCxnSpPr/>
          <p:nvPr/>
        </p:nvCxnSpPr>
        <p:spPr>
          <a:xfrm>
            <a:off x="9203404" y="1781658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1F617E2-5C91-0BFB-0496-149EA0483510}"/>
              </a:ext>
            </a:extLst>
          </p:cNvPr>
          <p:cNvCxnSpPr>
            <a:cxnSpLocks/>
          </p:cNvCxnSpPr>
          <p:nvPr/>
        </p:nvCxnSpPr>
        <p:spPr>
          <a:xfrm flipV="1">
            <a:off x="9189692" y="2104141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FFE9AD8-DDCE-1FD0-ED17-D3D81F35D545}"/>
              </a:ext>
            </a:extLst>
          </p:cNvPr>
          <p:cNvCxnSpPr/>
          <p:nvPr/>
        </p:nvCxnSpPr>
        <p:spPr>
          <a:xfrm>
            <a:off x="9211848" y="2397189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50FF348-DF0D-DA7F-BC43-607BBEB414A4}"/>
              </a:ext>
            </a:extLst>
          </p:cNvPr>
          <p:cNvCxnSpPr>
            <a:cxnSpLocks/>
            <a:stCxn id="122" idx="7"/>
          </p:cNvCxnSpPr>
          <p:nvPr/>
        </p:nvCxnSpPr>
        <p:spPr>
          <a:xfrm>
            <a:off x="9214696" y="2476839"/>
            <a:ext cx="747129" cy="279601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A3BF0BD-F733-249F-8C1F-26EECA03A5C9}"/>
              </a:ext>
            </a:extLst>
          </p:cNvPr>
          <p:cNvCxnSpPr/>
          <p:nvPr/>
        </p:nvCxnSpPr>
        <p:spPr>
          <a:xfrm>
            <a:off x="9179715" y="3041978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801DEE2-DE33-DBD2-1A88-0BDA2BF028A3}"/>
              </a:ext>
            </a:extLst>
          </p:cNvPr>
          <p:cNvCxnSpPr>
            <a:cxnSpLocks/>
          </p:cNvCxnSpPr>
          <p:nvPr/>
        </p:nvCxnSpPr>
        <p:spPr>
          <a:xfrm flipV="1">
            <a:off x="9166003" y="3364461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C21CF07-43A9-3DE1-D077-713FEDA0041A}"/>
              </a:ext>
            </a:extLst>
          </p:cNvPr>
          <p:cNvCxnSpPr/>
          <p:nvPr/>
        </p:nvCxnSpPr>
        <p:spPr>
          <a:xfrm>
            <a:off x="9169973" y="3674017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958B58F-8B6B-0E2A-7BCF-C21AA465689E}"/>
              </a:ext>
            </a:extLst>
          </p:cNvPr>
          <p:cNvCxnSpPr>
            <a:cxnSpLocks/>
          </p:cNvCxnSpPr>
          <p:nvPr/>
        </p:nvCxnSpPr>
        <p:spPr>
          <a:xfrm flipV="1">
            <a:off x="9156261" y="3996500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65A1103-B2ED-2F1E-5DF6-30F9D2CAC61B}"/>
              </a:ext>
            </a:extLst>
          </p:cNvPr>
          <p:cNvCxnSpPr/>
          <p:nvPr/>
        </p:nvCxnSpPr>
        <p:spPr>
          <a:xfrm>
            <a:off x="9211848" y="4365508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7735C78-3AA8-2755-61C5-FE0DDA58E9A0}"/>
              </a:ext>
            </a:extLst>
          </p:cNvPr>
          <p:cNvCxnSpPr>
            <a:cxnSpLocks/>
          </p:cNvCxnSpPr>
          <p:nvPr/>
        </p:nvCxnSpPr>
        <p:spPr>
          <a:xfrm flipV="1">
            <a:off x="9198136" y="4687991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841702A-8A15-18D1-8203-713AFCFBC575}"/>
              </a:ext>
            </a:extLst>
          </p:cNvPr>
          <p:cNvCxnSpPr/>
          <p:nvPr/>
        </p:nvCxnSpPr>
        <p:spPr>
          <a:xfrm>
            <a:off x="9179715" y="5010297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DCA0C62-90CA-0836-C0DD-AD1BF35D4AE0}"/>
              </a:ext>
            </a:extLst>
          </p:cNvPr>
          <p:cNvCxnSpPr>
            <a:cxnSpLocks/>
          </p:cNvCxnSpPr>
          <p:nvPr/>
        </p:nvCxnSpPr>
        <p:spPr>
          <a:xfrm flipV="1">
            <a:off x="9166003" y="5332780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4F5AB0A-7497-018D-7B72-CA36BFD66799}"/>
              </a:ext>
            </a:extLst>
          </p:cNvPr>
          <p:cNvCxnSpPr/>
          <p:nvPr/>
        </p:nvCxnSpPr>
        <p:spPr>
          <a:xfrm>
            <a:off x="9169973" y="5642336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E300DFE-F196-29DE-403A-11B5951B22BB}"/>
              </a:ext>
            </a:extLst>
          </p:cNvPr>
          <p:cNvCxnSpPr>
            <a:cxnSpLocks/>
          </p:cNvCxnSpPr>
          <p:nvPr/>
        </p:nvCxnSpPr>
        <p:spPr>
          <a:xfrm flipV="1">
            <a:off x="9156261" y="5964819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495553B-759B-5D3B-59AE-94D7A73CBAA3}"/>
              </a:ext>
            </a:extLst>
          </p:cNvPr>
          <p:cNvCxnSpPr/>
          <p:nvPr/>
        </p:nvCxnSpPr>
        <p:spPr>
          <a:xfrm>
            <a:off x="9235984" y="6290700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0DA9741-28AC-3560-8311-D4A0DCA995C7}"/>
              </a:ext>
            </a:extLst>
          </p:cNvPr>
          <p:cNvCxnSpPr>
            <a:cxnSpLocks/>
          </p:cNvCxnSpPr>
          <p:nvPr/>
        </p:nvCxnSpPr>
        <p:spPr>
          <a:xfrm flipV="1">
            <a:off x="9222272" y="6613183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0F54239-D26D-4421-28AE-875E71334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999568"/>
              </p:ext>
            </p:extLst>
          </p:nvPr>
        </p:nvGraphicFramePr>
        <p:xfrm>
          <a:off x="355939" y="2642175"/>
          <a:ext cx="5192246" cy="4012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303">
                  <a:extLst>
                    <a:ext uri="{9D8B030D-6E8A-4147-A177-3AD203B41FA5}">
                      <a16:colId xmlns:a16="http://schemas.microsoft.com/office/drawing/2014/main" val="413720747"/>
                    </a:ext>
                  </a:extLst>
                </a:gridCol>
                <a:gridCol w="1415104">
                  <a:extLst>
                    <a:ext uri="{9D8B030D-6E8A-4147-A177-3AD203B41FA5}">
                      <a16:colId xmlns:a16="http://schemas.microsoft.com/office/drawing/2014/main" val="2739343765"/>
                    </a:ext>
                  </a:extLst>
                </a:gridCol>
                <a:gridCol w="902043">
                  <a:extLst>
                    <a:ext uri="{9D8B030D-6E8A-4147-A177-3AD203B41FA5}">
                      <a16:colId xmlns:a16="http://schemas.microsoft.com/office/drawing/2014/main" val="3679534589"/>
                    </a:ext>
                  </a:extLst>
                </a:gridCol>
                <a:gridCol w="2001796">
                  <a:extLst>
                    <a:ext uri="{9D8B030D-6E8A-4147-A177-3AD203B41FA5}">
                      <a16:colId xmlns:a16="http://schemas.microsoft.com/office/drawing/2014/main" val="4176084415"/>
                    </a:ext>
                  </a:extLst>
                </a:gridCol>
              </a:tblGrid>
              <a:tr h="4960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Cumulative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803564"/>
                  </a:ext>
                </a:extLst>
              </a:tr>
              <a:tr h="4960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072826"/>
                  </a:ext>
                </a:extLst>
              </a:tr>
              <a:tr h="4960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20760"/>
                  </a:ext>
                </a:extLst>
              </a:tr>
              <a:tr h="5406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530348"/>
                  </a:ext>
                </a:extLst>
              </a:tr>
              <a:tr h="4960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429019"/>
                  </a:ext>
                </a:extLst>
              </a:tr>
              <a:tr h="4960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094477"/>
                  </a:ext>
                </a:extLst>
              </a:tr>
              <a:tr h="4960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192797"/>
                  </a:ext>
                </a:extLst>
              </a:tr>
              <a:tr h="4960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577971"/>
                  </a:ext>
                </a:extLst>
              </a:tr>
            </a:tbl>
          </a:graphicData>
        </a:graphic>
      </p:graphicFrame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755FE32-EABA-3533-12FC-F736D26D7D0A}"/>
              </a:ext>
            </a:extLst>
          </p:cNvPr>
          <p:cNvCxnSpPr/>
          <p:nvPr/>
        </p:nvCxnSpPr>
        <p:spPr>
          <a:xfrm>
            <a:off x="8260813" y="584673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9EC97EB-D8CF-4B0D-CAE1-FA7C2EFD8F35}"/>
              </a:ext>
            </a:extLst>
          </p:cNvPr>
          <p:cNvCxnSpPr>
            <a:cxnSpLocks/>
          </p:cNvCxnSpPr>
          <p:nvPr/>
        </p:nvCxnSpPr>
        <p:spPr>
          <a:xfrm flipV="1">
            <a:off x="8234314" y="943924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1B82C19-63A1-4126-D79F-CC31E14C711A}"/>
              </a:ext>
            </a:extLst>
          </p:cNvPr>
          <p:cNvCxnSpPr/>
          <p:nvPr/>
        </p:nvCxnSpPr>
        <p:spPr>
          <a:xfrm>
            <a:off x="8228680" y="1229462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BCDF429-8DDA-95D2-2DDB-CEA20204BA7A}"/>
              </a:ext>
            </a:extLst>
          </p:cNvPr>
          <p:cNvCxnSpPr>
            <a:cxnSpLocks/>
          </p:cNvCxnSpPr>
          <p:nvPr/>
        </p:nvCxnSpPr>
        <p:spPr>
          <a:xfrm flipV="1">
            <a:off x="8214968" y="1551945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4445A4B-7A2E-F9EB-9B7C-0AE19FA1C74E}"/>
              </a:ext>
            </a:extLst>
          </p:cNvPr>
          <p:cNvCxnSpPr/>
          <p:nvPr/>
        </p:nvCxnSpPr>
        <p:spPr>
          <a:xfrm>
            <a:off x="8218938" y="1861501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D353760-92E5-6DAE-D352-E861F01D6D4D}"/>
              </a:ext>
            </a:extLst>
          </p:cNvPr>
          <p:cNvCxnSpPr>
            <a:cxnSpLocks/>
          </p:cNvCxnSpPr>
          <p:nvPr/>
        </p:nvCxnSpPr>
        <p:spPr>
          <a:xfrm flipV="1">
            <a:off x="8205226" y="2183984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8F88462-2206-5EED-F5C8-94FD15B94F00}"/>
              </a:ext>
            </a:extLst>
          </p:cNvPr>
          <p:cNvCxnSpPr/>
          <p:nvPr/>
        </p:nvCxnSpPr>
        <p:spPr>
          <a:xfrm>
            <a:off x="8227382" y="2477032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CF0A7A4-8100-5772-0D14-27954C7A93AC}"/>
              </a:ext>
            </a:extLst>
          </p:cNvPr>
          <p:cNvCxnSpPr>
            <a:cxnSpLocks/>
            <a:endCxn id="123" idx="3"/>
          </p:cNvCxnSpPr>
          <p:nvPr/>
        </p:nvCxnSpPr>
        <p:spPr>
          <a:xfrm flipV="1">
            <a:off x="8195249" y="2798627"/>
            <a:ext cx="744994" cy="323194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7D55843-EBF7-B35B-8F77-8F23696723CD}"/>
              </a:ext>
            </a:extLst>
          </p:cNvPr>
          <p:cNvCxnSpPr>
            <a:cxnSpLocks/>
          </p:cNvCxnSpPr>
          <p:nvPr/>
        </p:nvCxnSpPr>
        <p:spPr>
          <a:xfrm flipV="1">
            <a:off x="8181537" y="3444304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507CD5-2BD5-96E7-C334-2E07E4CA20BB}"/>
              </a:ext>
            </a:extLst>
          </p:cNvPr>
          <p:cNvCxnSpPr/>
          <p:nvPr/>
        </p:nvCxnSpPr>
        <p:spPr>
          <a:xfrm>
            <a:off x="8185507" y="3753860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0E25B78-15DE-6884-C1DE-8852CFF4BF6D}"/>
              </a:ext>
            </a:extLst>
          </p:cNvPr>
          <p:cNvCxnSpPr>
            <a:cxnSpLocks/>
          </p:cNvCxnSpPr>
          <p:nvPr/>
        </p:nvCxnSpPr>
        <p:spPr>
          <a:xfrm flipV="1">
            <a:off x="8171795" y="4076343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8AC684A-F589-9265-1263-913BF94EFEA0}"/>
              </a:ext>
            </a:extLst>
          </p:cNvPr>
          <p:cNvCxnSpPr/>
          <p:nvPr/>
        </p:nvCxnSpPr>
        <p:spPr>
          <a:xfrm>
            <a:off x="8227382" y="4445351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6D7A24E-BBCF-1EFE-F8D1-37F191AC9F02}"/>
              </a:ext>
            </a:extLst>
          </p:cNvPr>
          <p:cNvCxnSpPr>
            <a:cxnSpLocks/>
          </p:cNvCxnSpPr>
          <p:nvPr/>
        </p:nvCxnSpPr>
        <p:spPr>
          <a:xfrm flipV="1">
            <a:off x="8213670" y="4767834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F55EBAC-59F2-D986-4F2B-F1B704763B4C}"/>
              </a:ext>
            </a:extLst>
          </p:cNvPr>
          <p:cNvCxnSpPr/>
          <p:nvPr/>
        </p:nvCxnSpPr>
        <p:spPr>
          <a:xfrm>
            <a:off x="8195249" y="5090140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E425580-61D2-D010-61BC-EF8111C8A495}"/>
              </a:ext>
            </a:extLst>
          </p:cNvPr>
          <p:cNvCxnSpPr>
            <a:cxnSpLocks/>
          </p:cNvCxnSpPr>
          <p:nvPr/>
        </p:nvCxnSpPr>
        <p:spPr>
          <a:xfrm flipV="1">
            <a:off x="8181537" y="5412623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5687F4B-FABE-34A3-ACF4-43C6AD0DC23E}"/>
              </a:ext>
            </a:extLst>
          </p:cNvPr>
          <p:cNvCxnSpPr/>
          <p:nvPr/>
        </p:nvCxnSpPr>
        <p:spPr>
          <a:xfrm>
            <a:off x="8185507" y="5722179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E76E729-8F54-72E1-9112-0B7804286787}"/>
              </a:ext>
            </a:extLst>
          </p:cNvPr>
          <p:cNvCxnSpPr>
            <a:cxnSpLocks/>
          </p:cNvCxnSpPr>
          <p:nvPr/>
        </p:nvCxnSpPr>
        <p:spPr>
          <a:xfrm flipV="1">
            <a:off x="8171795" y="6044662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73D245A-2F55-585E-00FE-D60B6440FDEF}"/>
              </a:ext>
            </a:extLst>
          </p:cNvPr>
          <p:cNvCxnSpPr/>
          <p:nvPr/>
        </p:nvCxnSpPr>
        <p:spPr>
          <a:xfrm>
            <a:off x="8251518" y="6370543"/>
            <a:ext cx="762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97664A4-2454-8399-DC0F-7B56C6D799A1}"/>
              </a:ext>
            </a:extLst>
          </p:cNvPr>
          <p:cNvCxnSpPr>
            <a:cxnSpLocks/>
          </p:cNvCxnSpPr>
          <p:nvPr/>
        </p:nvCxnSpPr>
        <p:spPr>
          <a:xfrm flipV="1">
            <a:off x="8237806" y="6693026"/>
            <a:ext cx="776476" cy="347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C4B9BD2-3F4E-C144-1D8D-1EA3B9668DD4}"/>
              </a:ext>
            </a:extLst>
          </p:cNvPr>
          <p:cNvCxnSpPr>
            <a:cxnSpLocks/>
          </p:cNvCxnSpPr>
          <p:nvPr/>
        </p:nvCxnSpPr>
        <p:spPr>
          <a:xfrm flipV="1">
            <a:off x="8260813" y="3053644"/>
            <a:ext cx="744994" cy="323194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F1695F9C-AE98-011F-7912-765D376A1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175" y="3732363"/>
            <a:ext cx="1986692" cy="1241683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DEF8CD0-EB81-B28F-F7F3-F1412A0CCD80}"/>
              </a:ext>
            </a:extLst>
          </p:cNvPr>
          <p:cNvSpPr txBox="1"/>
          <p:nvPr/>
        </p:nvSpPr>
        <p:spPr>
          <a:xfrm>
            <a:off x="5621898" y="5099810"/>
            <a:ext cx="21730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17-year (generation)</a:t>
            </a:r>
            <a:br>
              <a:rPr lang="en-US" dirty="0"/>
            </a:br>
            <a:r>
              <a:rPr lang="en-US" dirty="0"/>
              <a:t>cicada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Rate x 17 = years</a:t>
            </a:r>
          </a:p>
          <a:p>
            <a:pPr algn="ctr"/>
            <a:r>
              <a:rPr lang="en-US" dirty="0"/>
              <a:t>= 6460 years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BCD62012-DAA8-5BA8-D293-AE83B308A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427" y="623231"/>
            <a:ext cx="2749466" cy="1374733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3BC31CA0-021C-D345-8047-08A613842F63}"/>
              </a:ext>
            </a:extLst>
          </p:cNvPr>
          <p:cNvSpPr txBox="1"/>
          <p:nvPr/>
        </p:nvSpPr>
        <p:spPr>
          <a:xfrm>
            <a:off x="5114152" y="1999318"/>
            <a:ext cx="2450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Mayfly generation = 1yr</a:t>
            </a:r>
          </a:p>
          <a:p>
            <a:pPr algn="ctr"/>
            <a:r>
              <a:rPr lang="en-US" dirty="0"/>
              <a:t>= 380 years</a:t>
            </a:r>
          </a:p>
        </p:txBody>
      </p:sp>
    </p:spTree>
    <p:extLst>
      <p:ext uri="{BB962C8B-B14F-4D97-AF65-F5344CB8AC3E}">
        <p14:creationId xmlns:p14="http://schemas.microsoft.com/office/powerpoint/2010/main" val="2645539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C0200-461D-A215-9A26-8BD979F1B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827BB3A-BB0D-07E3-DB6D-F9D1A847D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096112"/>
              </p:ext>
            </p:extLst>
          </p:nvPr>
        </p:nvGraphicFramePr>
        <p:xfrm>
          <a:off x="355939" y="1221148"/>
          <a:ext cx="5192246" cy="4012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303">
                  <a:extLst>
                    <a:ext uri="{9D8B030D-6E8A-4147-A177-3AD203B41FA5}">
                      <a16:colId xmlns:a16="http://schemas.microsoft.com/office/drawing/2014/main" val="413720747"/>
                    </a:ext>
                  </a:extLst>
                </a:gridCol>
                <a:gridCol w="1415104">
                  <a:extLst>
                    <a:ext uri="{9D8B030D-6E8A-4147-A177-3AD203B41FA5}">
                      <a16:colId xmlns:a16="http://schemas.microsoft.com/office/drawing/2014/main" val="2739343765"/>
                    </a:ext>
                  </a:extLst>
                </a:gridCol>
                <a:gridCol w="902043">
                  <a:extLst>
                    <a:ext uri="{9D8B030D-6E8A-4147-A177-3AD203B41FA5}">
                      <a16:colId xmlns:a16="http://schemas.microsoft.com/office/drawing/2014/main" val="3679534589"/>
                    </a:ext>
                  </a:extLst>
                </a:gridCol>
                <a:gridCol w="2001796">
                  <a:extLst>
                    <a:ext uri="{9D8B030D-6E8A-4147-A177-3AD203B41FA5}">
                      <a16:colId xmlns:a16="http://schemas.microsoft.com/office/drawing/2014/main" val="4176084415"/>
                    </a:ext>
                  </a:extLst>
                </a:gridCol>
              </a:tblGrid>
              <a:tr h="4960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Cumulative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803564"/>
                  </a:ext>
                </a:extLst>
              </a:tr>
              <a:tr h="4960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072826"/>
                  </a:ext>
                </a:extLst>
              </a:tr>
              <a:tr h="4960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20760"/>
                  </a:ext>
                </a:extLst>
              </a:tr>
              <a:tr h="5406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530348"/>
                  </a:ext>
                </a:extLst>
              </a:tr>
              <a:tr h="4960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429019"/>
                  </a:ext>
                </a:extLst>
              </a:tr>
              <a:tr h="4960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094477"/>
                  </a:ext>
                </a:extLst>
              </a:tr>
              <a:tr h="4960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192797"/>
                  </a:ext>
                </a:extLst>
              </a:tr>
              <a:tr h="4960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577971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0E8D86D-2ADE-1AE9-E37F-DFE36DBB376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708823" y="1221148"/>
            <a:ext cx="6483177" cy="40129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6A20EE-93FC-4FF8-DA72-949DF366BBB1}"/>
              </a:ext>
            </a:extLst>
          </p:cNvPr>
          <p:cNvSpPr txBox="1"/>
          <p:nvPr/>
        </p:nvSpPr>
        <p:spPr>
          <a:xfrm>
            <a:off x="680253" y="387532"/>
            <a:ext cx="436369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Remember: rates are averages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C69CA5-DCEA-9AFB-9BD9-8551734EC1CE}"/>
              </a:ext>
            </a:extLst>
          </p:cNvPr>
          <p:cNvSpPr txBox="1"/>
          <p:nvPr/>
        </p:nvSpPr>
        <p:spPr>
          <a:xfrm>
            <a:off x="6643817" y="387532"/>
            <a:ext cx="53980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/>
              <a:t>5 simulated coalescent trees </a:t>
            </a:r>
          </a:p>
          <a:p>
            <a:pPr algn="ctr"/>
            <a:r>
              <a:rPr lang="en-US" sz="2500" dirty="0"/>
              <a:t>(same assumptions and probabilities)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00CC3D-D8FE-57A5-DB98-7D98832C43C8}"/>
              </a:ext>
            </a:extLst>
          </p:cNvPr>
          <p:cNvSpPr txBox="1"/>
          <p:nvPr/>
        </p:nvSpPr>
        <p:spPr>
          <a:xfrm>
            <a:off x="1372527" y="5266690"/>
            <a:ext cx="944694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/>
              <a:t>Chance of first coalescent event NOT happening in five generations </a:t>
            </a:r>
          </a:p>
          <a:p>
            <a:pPr algn="ctr"/>
            <a:r>
              <a:rPr lang="en-US" sz="2500" dirty="0"/>
              <a:t>= 0.05 ^ 5 ≈ 1 / 10,000,000</a:t>
            </a:r>
          </a:p>
          <a:p>
            <a:pPr algn="ctr"/>
            <a:endParaRPr lang="en-US" sz="2500" dirty="0"/>
          </a:p>
          <a:p>
            <a:pPr algn="ctr"/>
            <a:r>
              <a:rPr lang="en-US" sz="2500" dirty="0"/>
              <a:t>But patterns remain</a:t>
            </a:r>
          </a:p>
        </p:txBody>
      </p:sp>
    </p:spTree>
    <p:extLst>
      <p:ext uri="{BB962C8B-B14F-4D97-AF65-F5344CB8AC3E}">
        <p14:creationId xmlns:p14="http://schemas.microsoft.com/office/powerpoint/2010/main" val="3862417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396DD3-EF42-8D59-01B7-95E16D90E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517" y="197893"/>
            <a:ext cx="8624047" cy="664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63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F1E9B9-8909-5C75-1C34-02AF0A047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8" y="0"/>
            <a:ext cx="657065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099B2D-A031-F6DC-4EDF-9DA44A5E9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281" y="263338"/>
            <a:ext cx="4762021" cy="31656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8B6AA1-4249-0C83-4BF9-B6034830F1E6}"/>
              </a:ext>
            </a:extLst>
          </p:cNvPr>
          <p:cNvSpPr txBox="1"/>
          <p:nvPr/>
        </p:nvSpPr>
        <p:spPr>
          <a:xfrm>
            <a:off x="6729479" y="3729318"/>
            <a:ext cx="550945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Northern elephant seals</a:t>
            </a:r>
          </a:p>
          <a:p>
            <a:endParaRPr lang="en-US" sz="2000" dirty="0"/>
          </a:p>
          <a:p>
            <a:r>
              <a:rPr lang="en-US" sz="2000" dirty="0"/>
              <a:t>Hunted to edge of extinction in 19</a:t>
            </a:r>
            <a:r>
              <a:rPr lang="en-US" sz="2000" baseline="30000" dirty="0"/>
              <a:t>th</a:t>
            </a:r>
            <a:r>
              <a:rPr lang="en-US" sz="2000" dirty="0"/>
              <a:t> century</a:t>
            </a:r>
          </a:p>
          <a:p>
            <a:endParaRPr lang="en-US" sz="2000" dirty="0"/>
          </a:p>
          <a:p>
            <a:r>
              <a:rPr lang="en-US" sz="2000" dirty="0"/>
              <a:t>In 1892 – 8 individuals thought to be the last </a:t>
            </a:r>
            <a:br>
              <a:rPr lang="en-US" sz="2000" dirty="0"/>
            </a:br>
            <a:r>
              <a:rPr lang="en-US" sz="2000" dirty="0"/>
              <a:t>were discovered on Guadalupe Island off coast </a:t>
            </a:r>
            <a:br>
              <a:rPr lang="en-US" sz="2000" dirty="0"/>
            </a:br>
            <a:r>
              <a:rPr lang="en-US" sz="2000" dirty="0"/>
              <a:t>Mexico </a:t>
            </a:r>
          </a:p>
          <a:p>
            <a:r>
              <a:rPr lang="en-US" sz="2000" dirty="0"/>
              <a:t>       – and promptly killed for museum specimens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7DE49-9411-3DBF-3B66-6AF10813A1EB}"/>
              </a:ext>
            </a:extLst>
          </p:cNvPr>
          <p:cNvSpPr txBox="1"/>
          <p:nvPr/>
        </p:nvSpPr>
        <p:spPr>
          <a:xfrm>
            <a:off x="6615848" y="6367908"/>
            <a:ext cx="5887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Fortunately, these were not the last – 10-20 survived</a:t>
            </a:r>
          </a:p>
        </p:txBody>
      </p:sp>
    </p:spTree>
    <p:extLst>
      <p:ext uri="{BB962C8B-B14F-4D97-AF65-F5344CB8AC3E}">
        <p14:creationId xmlns:p14="http://schemas.microsoft.com/office/powerpoint/2010/main" val="297196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0955A2-2687-43A5-AF9E-382B85F67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76" y="1221639"/>
            <a:ext cx="8983872" cy="50951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28D755-B361-EE48-16E4-ADE57EAF4698}"/>
              </a:ext>
            </a:extLst>
          </p:cNvPr>
          <p:cNvSpPr txBox="1"/>
          <p:nvPr/>
        </p:nvSpPr>
        <p:spPr>
          <a:xfrm>
            <a:off x="1021976" y="215153"/>
            <a:ext cx="53118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Low variation in northern elephant seals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76B699-A77A-516D-770E-15631703F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0136" y="0"/>
            <a:ext cx="2895600" cy="990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33A89F-2FED-F95C-BBBC-1902638065D7}"/>
              </a:ext>
            </a:extLst>
          </p:cNvPr>
          <p:cNvSpPr txBox="1"/>
          <p:nvPr/>
        </p:nvSpPr>
        <p:spPr>
          <a:xfrm>
            <a:off x="5563391" y="6488668"/>
            <a:ext cx="662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Hoelzel</a:t>
            </a:r>
            <a:r>
              <a:rPr lang="en-US" dirty="0"/>
              <a:t> (1999) </a:t>
            </a:r>
            <a:r>
              <a:rPr lang="en-US" i="1" dirty="0"/>
              <a:t>Biol. J. Linn. Soc.</a:t>
            </a:r>
            <a:r>
              <a:rPr lang="en-US" dirty="0"/>
              <a:t>, </a:t>
            </a:r>
            <a:r>
              <a:rPr lang="en-US" dirty="0" err="1"/>
              <a:t>Hoelzel</a:t>
            </a:r>
            <a:r>
              <a:rPr lang="en-US" dirty="0"/>
              <a:t> et al. (1999) </a:t>
            </a:r>
            <a:r>
              <a:rPr lang="en-US" i="1" dirty="0"/>
              <a:t>Mol Biol </a:t>
            </a:r>
            <a:r>
              <a:rPr lang="en-US" i="1" dirty="0" err="1"/>
              <a:t>Evol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9EA8A7-97A2-5F74-1D0B-DD71D4350FEB}"/>
              </a:ext>
            </a:extLst>
          </p:cNvPr>
          <p:cNvSpPr txBox="1"/>
          <p:nvPr/>
        </p:nvSpPr>
        <p:spPr>
          <a:xfrm>
            <a:off x="1954102" y="936245"/>
            <a:ext cx="256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Enzyme electrophoresis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0BDDCD-475B-0C31-26AC-86172CB19AB4}"/>
              </a:ext>
            </a:extLst>
          </p:cNvPr>
          <p:cNvSpPr txBox="1"/>
          <p:nvPr/>
        </p:nvSpPr>
        <p:spPr>
          <a:xfrm>
            <a:off x="6922396" y="936245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DNA sequences</a:t>
            </a:r>
          </a:p>
        </p:txBody>
      </p:sp>
    </p:spTree>
    <p:extLst>
      <p:ext uri="{BB962C8B-B14F-4D97-AF65-F5344CB8AC3E}">
        <p14:creationId xmlns:p14="http://schemas.microsoft.com/office/powerpoint/2010/main" val="2787136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30E8765-5C14-0D69-60B2-7F01406316F6}"/>
                  </a:ext>
                </a:extLst>
              </p:cNvPr>
              <p:cNvSpPr txBox="1"/>
              <p:nvPr/>
            </p:nvSpPr>
            <p:spPr>
              <a:xfrm>
                <a:off x="126123" y="656559"/>
                <a:ext cx="12349656" cy="6201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Once a variable and its corresponding sample space have been defined:</a:t>
                </a:r>
              </a:p>
              <a:p>
                <a:endParaRPr lang="en-US" dirty="0"/>
              </a:p>
              <a:p>
                <a:r>
                  <a:rPr lang="en-US" dirty="0"/>
                  <a:t>Question becomes: To what extent the </a:t>
                </a:r>
                <a:r>
                  <a:rPr lang="en-US" b="1" dirty="0"/>
                  <a:t>variable</a:t>
                </a:r>
                <a:r>
                  <a:rPr lang="en-US" dirty="0"/>
                  <a:t> will assume any individual value from the </a:t>
                </a:r>
                <a:r>
                  <a:rPr lang="en-US" b="1" dirty="0"/>
                  <a:t>sample space</a:t>
                </a:r>
                <a:r>
                  <a:rPr lang="en-US" dirty="0"/>
                  <a:t> – i.e., the </a:t>
                </a:r>
                <a:r>
                  <a:rPr lang="en-US" b="1" dirty="0"/>
                  <a:t>probability</a:t>
                </a:r>
                <a:r>
                  <a:rPr lang="en-US" dirty="0"/>
                  <a:t> of assuming a certain value</a:t>
                </a:r>
              </a:p>
              <a:p>
                <a:endParaRPr lang="en-US" dirty="0"/>
              </a:p>
              <a:p>
                <a:r>
                  <a:rPr lang="en-US" dirty="0"/>
                  <a:t>Imagine a lottery where balls are numbered {1, 2, 3 … 50}</a:t>
                </a:r>
              </a:p>
              <a:p>
                <a:endParaRPr lang="en-US" dirty="0"/>
              </a:p>
              <a:p>
                <a:r>
                  <a:rPr lang="en-US" dirty="0"/>
                  <a:t>	- what is the probability that the ball chosen will have the value 1?</a:t>
                </a:r>
              </a:p>
              <a:p>
                <a:endParaRPr lang="en-US" dirty="0"/>
              </a:p>
              <a:p>
                <a:r>
                  <a:rPr lang="en-US" dirty="0"/>
                  <a:t>	- does this mean that we will select 1 only once every 50 selections?</a:t>
                </a:r>
              </a:p>
              <a:p>
                <a:endParaRPr lang="en-US" dirty="0"/>
              </a:p>
              <a:p>
                <a:r>
                  <a:rPr lang="en-US" dirty="0"/>
                  <a:t>	- with a large number of independent experiments (with replacement),</a:t>
                </a:r>
                <a:br>
                  <a:rPr lang="en-US" dirty="0"/>
                </a:br>
                <a:r>
                  <a:rPr lang="en-US" dirty="0"/>
                  <a:t>		the probability of selecting 1 will approach 1/50</a:t>
                </a:r>
              </a:p>
              <a:p>
                <a:endParaRPr lang="en-US" dirty="0"/>
              </a:p>
              <a:p>
                <a:r>
                  <a:rPr lang="en-US" dirty="0"/>
                  <a:t>Consider a variable, </a:t>
                </a:r>
                <a:r>
                  <a:rPr lang="en-US" i="1" dirty="0"/>
                  <a:t>X</a:t>
                </a:r>
                <a:r>
                  <a:rPr lang="en-US" dirty="0"/>
                  <a:t>,</a:t>
                </a:r>
                <a:r>
                  <a:rPr lang="en-US" i="1" dirty="0"/>
                  <a:t> </a:t>
                </a:r>
                <a:r>
                  <a:rPr lang="en-US" dirty="0"/>
                  <a:t>for which the sample space consists of </a:t>
                </a:r>
                <a:r>
                  <a:rPr lang="en-US" i="1" dirty="0"/>
                  <a:t>M</a:t>
                </a:r>
                <a:r>
                  <a:rPr lang="en-US" dirty="0"/>
                  <a:t> values, denoted {</a:t>
                </a:r>
                <a:r>
                  <a:rPr lang="en-US" i="1" dirty="0"/>
                  <a:t>x</a:t>
                </a:r>
                <a:r>
                  <a:rPr lang="en-US" baseline="-25000" dirty="0"/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x</a:t>
                </a:r>
                <a:r>
                  <a:rPr lang="en-US" baseline="-25000" dirty="0"/>
                  <a:t>2</a:t>
                </a:r>
                <a:r>
                  <a:rPr lang="en-US" dirty="0"/>
                  <a:t>, … </a:t>
                </a:r>
                <a:r>
                  <a:rPr lang="en-US" i="1" dirty="0" err="1"/>
                  <a:t>x</a:t>
                </a:r>
                <a:r>
                  <a:rPr lang="en-US" baseline="-25000" dirty="0" err="1"/>
                  <a:t>M</a:t>
                </a:r>
                <a:r>
                  <a:rPr lang="en-US" dirty="0"/>
                  <a:t>}.</a:t>
                </a:r>
              </a:p>
              <a:p>
                <a:endParaRPr lang="en-US" dirty="0"/>
              </a:p>
              <a:p>
                <a:r>
                  <a:rPr lang="en-US" dirty="0"/>
                  <a:t>	- the probability that the variable </a:t>
                </a:r>
                <a:r>
                  <a:rPr lang="en-US" i="1" dirty="0"/>
                  <a:t>X</a:t>
                </a:r>
                <a:r>
                  <a:rPr lang="en-US" dirty="0"/>
                  <a:t> will assume one of these values (</a:t>
                </a:r>
                <a:r>
                  <a:rPr lang="en-US" i="1" dirty="0"/>
                  <a:t>p</a:t>
                </a:r>
                <a:r>
                  <a:rPr lang="en-US" baseline="-25000" dirty="0"/>
                  <a:t>i</a:t>
                </a:r>
                <a:r>
                  <a:rPr lang="en-US" dirty="0"/>
                  <a:t>) is:  0 ≤ </a:t>
                </a:r>
                <a:r>
                  <a:rPr lang="en-US" i="1" dirty="0"/>
                  <a:t>p</a:t>
                </a:r>
                <a:r>
                  <a:rPr lang="en-US" baseline="-25000" dirty="0"/>
                  <a:t>i</a:t>
                </a:r>
                <a:r>
                  <a:rPr lang="en-US" dirty="0"/>
                  <a:t> ≤ 1 (where </a:t>
                </a:r>
                <a:r>
                  <a:rPr lang="en-US" dirty="0" err="1"/>
                  <a:t>i</a:t>
                </a:r>
                <a:r>
                  <a:rPr lang="en-US" dirty="0"/>
                  <a:t> = 1, 2, … M)</a:t>
                </a:r>
              </a:p>
              <a:p>
                <a:endParaRPr lang="en-US" dirty="0"/>
              </a:p>
              <a:p>
                <a:r>
                  <a:rPr lang="en-US" dirty="0"/>
                  <a:t>	- the sum of probabilities of all possibilities must equal unity: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r>
                          <m:rPr>
                            <m:nor/>
                          </m:rPr>
                          <a:rPr lang="en-US" i="1" dirty="0" smtClean="0"/>
                          <m:t>p</m:t>
                        </m:r>
                        <m:r>
                          <m:rPr>
                            <m:nor/>
                          </m:rPr>
                          <a:rPr lang="en-US" i="1" baseline="-25000" dirty="0" smtClean="0"/>
                          <m:t>i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	- the combination of the sample space, S = {</a:t>
                </a:r>
                <a:r>
                  <a:rPr lang="en-US" i="1" dirty="0"/>
                  <a:t>x</a:t>
                </a:r>
                <a:r>
                  <a:rPr lang="en-US" baseline="-25000" dirty="0"/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x</a:t>
                </a:r>
                <a:r>
                  <a:rPr lang="en-US" baseline="-25000" dirty="0"/>
                  <a:t>2</a:t>
                </a:r>
                <a:r>
                  <a:rPr lang="en-US" dirty="0"/>
                  <a:t>, … </a:t>
                </a:r>
                <a:r>
                  <a:rPr lang="en-US" i="1" dirty="0" err="1"/>
                  <a:t>x</a:t>
                </a:r>
                <a:r>
                  <a:rPr lang="en-US" baseline="-25000" dirty="0" err="1"/>
                  <a:t>M</a:t>
                </a:r>
                <a:r>
                  <a:rPr lang="en-US" dirty="0"/>
                  <a:t>}, and the corresponding probabilities, P = {</a:t>
                </a:r>
                <a:r>
                  <a:rPr lang="en-US" i="1" dirty="0"/>
                  <a:t>p</a:t>
                </a:r>
                <a:r>
                  <a:rPr lang="en-US" baseline="-25000" dirty="0"/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p</a:t>
                </a:r>
                <a:r>
                  <a:rPr lang="en-US" baseline="-25000" dirty="0"/>
                  <a:t>2</a:t>
                </a:r>
                <a:r>
                  <a:rPr lang="en-US" dirty="0"/>
                  <a:t>, … </a:t>
                </a:r>
                <a:r>
                  <a:rPr lang="en-US" i="1" dirty="0" err="1"/>
                  <a:t>p</a:t>
                </a:r>
                <a:r>
                  <a:rPr lang="en-US" baseline="-25000" dirty="0" err="1"/>
                  <a:t>M</a:t>
                </a:r>
                <a:r>
                  <a:rPr lang="en-US" dirty="0"/>
                  <a:t>),</a:t>
                </a:r>
              </a:p>
              <a:p>
                <a:r>
                  <a:rPr lang="en-US" dirty="0"/>
                  <a:t>		is known as the </a:t>
                </a:r>
                <a:r>
                  <a:rPr lang="en-US" b="1" u="sng" dirty="0"/>
                  <a:t>probability model</a:t>
                </a:r>
                <a:r>
                  <a:rPr lang="en-US" dirty="0"/>
                  <a:t> for the experiment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30E8765-5C14-0D69-60B2-7F0140631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23" y="656559"/>
                <a:ext cx="12349656" cy="6201441"/>
              </a:xfrm>
              <a:prstGeom prst="rect">
                <a:avLst/>
              </a:prstGeom>
              <a:blipFill>
                <a:blip r:embed="rId2"/>
                <a:stretch>
                  <a:fillRect l="-514" t="-409" b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03EE1CB-B966-3EAF-2C37-66BD101680D1}"/>
              </a:ext>
            </a:extLst>
          </p:cNvPr>
          <p:cNvSpPr txBox="1"/>
          <p:nvPr/>
        </p:nvSpPr>
        <p:spPr>
          <a:xfrm>
            <a:off x="3831117" y="-21021"/>
            <a:ext cx="45297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/>
              <a:t>Probability Theory Recap</a:t>
            </a:r>
          </a:p>
        </p:txBody>
      </p:sp>
    </p:spTree>
    <p:extLst>
      <p:ext uri="{BB962C8B-B14F-4D97-AF65-F5344CB8AC3E}">
        <p14:creationId xmlns:p14="http://schemas.microsoft.com/office/powerpoint/2010/main" val="206000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C2E38B-C491-8B05-596D-6DA28E5C9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305357"/>
            <a:ext cx="9982200" cy="59076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F1E45A-29BE-5B2F-8C6A-E29848F4E715}"/>
              </a:ext>
            </a:extLst>
          </p:cNvPr>
          <p:cNvSpPr txBox="1"/>
          <p:nvPr/>
        </p:nvSpPr>
        <p:spPr>
          <a:xfrm>
            <a:off x="8745351" y="6488668"/>
            <a:ext cx="3446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Hoetzel</a:t>
            </a:r>
            <a:r>
              <a:rPr lang="en-US" dirty="0"/>
              <a:t> et al. 2024 </a:t>
            </a:r>
            <a:r>
              <a:rPr lang="en-US" i="1" dirty="0"/>
              <a:t>Nat </a:t>
            </a:r>
            <a:r>
              <a:rPr lang="en-US" i="1" dirty="0" err="1"/>
              <a:t>Ecol</a:t>
            </a:r>
            <a:r>
              <a:rPr lang="en-US" i="1" dirty="0"/>
              <a:t> </a:t>
            </a:r>
            <a:r>
              <a:rPr lang="en-US" i="1" dirty="0" err="1"/>
              <a:t>Evol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037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DB792F-A5BC-1682-70D4-B4C763537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882" y="349140"/>
            <a:ext cx="7772400" cy="65171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F6BA46-FAEF-EF40-CED6-CBA5913354E1}"/>
              </a:ext>
            </a:extLst>
          </p:cNvPr>
          <p:cNvSpPr txBox="1"/>
          <p:nvPr/>
        </p:nvSpPr>
        <p:spPr>
          <a:xfrm>
            <a:off x="9072282" y="6542369"/>
            <a:ext cx="3081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Weber et al. (2000) </a:t>
            </a:r>
            <a:r>
              <a:rPr lang="en-US" i="1" dirty="0"/>
              <a:t>Curr. Biol.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64DFB0-A902-432F-40D5-85DBB3287426}"/>
              </a:ext>
            </a:extLst>
          </p:cNvPr>
          <p:cNvSpPr txBox="1"/>
          <p:nvPr/>
        </p:nvSpPr>
        <p:spPr>
          <a:xfrm>
            <a:off x="932329" y="125389"/>
            <a:ext cx="103637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Using historical samples to show low diversity was (likely) caused by bottleneck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DFA079-D542-E05A-7534-04240D4ACE86}"/>
              </a:ext>
            </a:extLst>
          </p:cNvPr>
          <p:cNvSpPr txBox="1"/>
          <p:nvPr/>
        </p:nvSpPr>
        <p:spPr>
          <a:xfrm>
            <a:off x="200470" y="6450943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mtDNA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992D37-8D68-724D-858C-813071A469FE}"/>
              </a:ext>
            </a:extLst>
          </p:cNvPr>
          <p:cNvSpPr txBox="1"/>
          <p:nvPr/>
        </p:nvSpPr>
        <p:spPr>
          <a:xfrm>
            <a:off x="0" y="4464423"/>
            <a:ext cx="1700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Pre-bottleneck</a:t>
            </a:r>
            <a:br>
              <a:rPr lang="en-US" dirty="0"/>
            </a:br>
            <a:r>
              <a:rPr lang="en-US" dirty="0"/>
              <a:t>sample size = 5</a:t>
            </a:r>
          </a:p>
        </p:txBody>
      </p:sp>
    </p:spTree>
    <p:extLst>
      <p:ext uri="{BB962C8B-B14F-4D97-AF65-F5344CB8AC3E}">
        <p14:creationId xmlns:p14="http://schemas.microsoft.com/office/powerpoint/2010/main" val="2164706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C0F13A-C43B-7773-D470-F09D47E88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5" y="0"/>
            <a:ext cx="600075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41B8B2-94EC-C499-4DA8-9EEAB7A4F3A7}"/>
              </a:ext>
            </a:extLst>
          </p:cNvPr>
          <p:cNvSpPr txBox="1"/>
          <p:nvPr/>
        </p:nvSpPr>
        <p:spPr>
          <a:xfrm>
            <a:off x="8745351" y="6488668"/>
            <a:ext cx="3446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Hoetzel</a:t>
            </a:r>
            <a:r>
              <a:rPr lang="en-US" dirty="0"/>
              <a:t> et al. 2024 </a:t>
            </a:r>
            <a:r>
              <a:rPr lang="en-US" i="1" dirty="0"/>
              <a:t>Nat </a:t>
            </a:r>
            <a:r>
              <a:rPr lang="en-US" i="1" dirty="0" err="1"/>
              <a:t>Ecol</a:t>
            </a:r>
            <a:r>
              <a:rPr lang="en-US" i="1" dirty="0"/>
              <a:t> </a:t>
            </a:r>
            <a:r>
              <a:rPr lang="en-US" i="1" dirty="0" err="1"/>
              <a:t>Evol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92DD8F-A5C5-AD00-1749-C468B8792425}"/>
              </a:ext>
            </a:extLst>
          </p:cNvPr>
          <p:cNvSpPr txBox="1"/>
          <p:nvPr/>
        </p:nvSpPr>
        <p:spPr>
          <a:xfrm>
            <a:off x="571500" y="1074420"/>
            <a:ext cx="5122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major lineages remained after the bottle neck</a:t>
            </a:r>
          </a:p>
        </p:txBody>
      </p:sp>
    </p:spTree>
    <p:extLst>
      <p:ext uri="{BB962C8B-B14F-4D97-AF65-F5344CB8AC3E}">
        <p14:creationId xmlns:p14="http://schemas.microsoft.com/office/powerpoint/2010/main" val="4004068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6F9C0-4A9D-65B8-0AB0-7C4519B29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14F600-20DE-4811-49C3-8A472A617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52450"/>
            <a:ext cx="10488774" cy="55263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CAA951-156A-2520-7961-6E865B870310}"/>
              </a:ext>
            </a:extLst>
          </p:cNvPr>
          <p:cNvSpPr txBox="1"/>
          <p:nvPr/>
        </p:nvSpPr>
        <p:spPr>
          <a:xfrm>
            <a:off x="8745351" y="6488668"/>
            <a:ext cx="3446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Hoetzel</a:t>
            </a:r>
            <a:r>
              <a:rPr lang="en-US" dirty="0"/>
              <a:t> et al. 2024 </a:t>
            </a:r>
            <a:r>
              <a:rPr lang="en-US" i="1" dirty="0"/>
              <a:t>Nat </a:t>
            </a:r>
            <a:r>
              <a:rPr lang="en-US" i="1" dirty="0" err="1"/>
              <a:t>Ecol</a:t>
            </a:r>
            <a:r>
              <a:rPr lang="en-US" i="1" dirty="0"/>
              <a:t> </a:t>
            </a:r>
            <a:r>
              <a:rPr lang="en-US" i="1" dirty="0" err="1"/>
              <a:t>Evol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23C487-EF7A-CA60-FD32-4DF0409CCE4C}"/>
              </a:ext>
            </a:extLst>
          </p:cNvPr>
          <p:cNvSpPr txBox="1"/>
          <p:nvPr/>
        </p:nvSpPr>
        <p:spPr>
          <a:xfrm>
            <a:off x="5529943" y="5468983"/>
            <a:ext cx="9909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100,000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D5FCF2-75E1-CBEB-ABCB-F942659B315B}"/>
              </a:ext>
            </a:extLst>
          </p:cNvPr>
          <p:cNvSpPr txBox="1"/>
          <p:nvPr/>
        </p:nvSpPr>
        <p:spPr>
          <a:xfrm>
            <a:off x="1458685" y="5468983"/>
            <a:ext cx="8675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10,000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7D3364-4498-DD50-CD2A-97E8F9C07D69}"/>
              </a:ext>
            </a:extLst>
          </p:cNvPr>
          <p:cNvSpPr txBox="1"/>
          <p:nvPr/>
        </p:nvSpPr>
        <p:spPr>
          <a:xfrm>
            <a:off x="9553184" y="5503817"/>
            <a:ext cx="11801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1,000,000</a:t>
            </a:r>
          </a:p>
        </p:txBody>
      </p:sp>
    </p:spTree>
    <p:extLst>
      <p:ext uri="{BB962C8B-B14F-4D97-AF65-F5344CB8AC3E}">
        <p14:creationId xmlns:p14="http://schemas.microsoft.com/office/powerpoint/2010/main" val="1375778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BDDA1-FA79-49F4-D75F-39B1E3FB6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75A18C-0B5E-0BD5-40BA-8E72C9DFA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087" y="217714"/>
            <a:ext cx="6052457" cy="32799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DE677C-6443-236A-F7C2-D70CE90C9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704" y="3204755"/>
            <a:ext cx="5658394" cy="3579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E0AD06-CF7D-C37D-9C49-DE8BB1894DAF}"/>
              </a:ext>
            </a:extLst>
          </p:cNvPr>
          <p:cNvSpPr txBox="1"/>
          <p:nvPr/>
        </p:nvSpPr>
        <p:spPr>
          <a:xfrm>
            <a:off x="8745351" y="6488668"/>
            <a:ext cx="3446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Hoetzel</a:t>
            </a:r>
            <a:r>
              <a:rPr lang="en-US" dirty="0"/>
              <a:t> et al. 2024 </a:t>
            </a:r>
            <a:r>
              <a:rPr lang="en-US" i="1" dirty="0"/>
              <a:t>Nat </a:t>
            </a:r>
            <a:r>
              <a:rPr lang="en-US" i="1" dirty="0" err="1"/>
              <a:t>Ecol</a:t>
            </a:r>
            <a:r>
              <a:rPr lang="en-US" i="1" dirty="0"/>
              <a:t> </a:t>
            </a:r>
            <a:r>
              <a:rPr lang="en-US" i="1" dirty="0" err="1"/>
              <a:t>Evol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A52B18-78C0-8050-3EF6-ED28CB763283}"/>
              </a:ext>
            </a:extLst>
          </p:cNvPr>
          <p:cNvSpPr txBox="1"/>
          <p:nvPr/>
        </p:nvSpPr>
        <p:spPr>
          <a:xfrm>
            <a:off x="5689538" y="56028"/>
            <a:ext cx="664322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Reproductive Fitness declines with </a:t>
            </a:r>
          </a:p>
          <a:p>
            <a:pPr algn="ctr"/>
            <a:r>
              <a:rPr lang="en-US" dirty="0"/>
              <a:t>decreased levels of diversity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But not lifespan or total pups produced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“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A significant correlation for pups weaned, but not for pups pro-</a:t>
            </a:r>
            <a:endParaRPr lang="en-US" b="0" i="0" dirty="0">
              <a:effectLst/>
              <a:latin typeface="Times"/>
            </a:endParaRPr>
          </a:p>
          <a:p>
            <a:pPr algn="l"/>
            <a:r>
              <a:rPr lang="en-US" b="0" i="0" dirty="0" err="1">
                <a:effectLst/>
                <a:latin typeface="Times New Roman" panose="02020603050405020304" pitchFamily="18" charset="0"/>
              </a:rPr>
              <a:t>duced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, suggests that the impairment may be more about the fitness</a:t>
            </a:r>
            <a:endParaRPr lang="en-US" b="0" i="0" dirty="0">
              <a:effectLst/>
              <a:latin typeface="Times"/>
            </a:endParaRPr>
          </a:p>
          <a:p>
            <a:pPr algn="l"/>
            <a:r>
              <a:rPr lang="en-US" b="0" i="0" dirty="0">
                <a:effectLst/>
                <a:latin typeface="Times New Roman" panose="02020603050405020304" pitchFamily="18" charset="0"/>
              </a:rPr>
              <a:t>of offspring affected by </a:t>
            </a:r>
            <a:r>
              <a:rPr lang="en-US" b="0" i="0">
                <a:effectLst/>
                <a:latin typeface="Times New Roman" panose="02020603050405020304" pitchFamily="18" charset="0"/>
              </a:rPr>
              <a:t>inbreeding rather 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than fecundity; however,</a:t>
            </a:r>
            <a:endParaRPr lang="en-US" b="0" i="0" dirty="0">
              <a:effectLst/>
              <a:latin typeface="Times"/>
            </a:endParaRPr>
          </a:p>
          <a:p>
            <a:pPr algn="l"/>
            <a:r>
              <a:rPr lang="en-US" b="0" i="0" dirty="0">
                <a:effectLst/>
                <a:latin typeface="Times New Roman" panose="02020603050405020304" pitchFamily="18" charset="0"/>
              </a:rPr>
              <a:t>more data on the genotypes and phenotypes of the relevant pups</a:t>
            </a:r>
            <a:endParaRPr lang="en-US" b="0" i="0" dirty="0">
              <a:effectLst/>
              <a:latin typeface="Times"/>
            </a:endParaRPr>
          </a:p>
          <a:p>
            <a:r>
              <a:rPr lang="en-US" b="0" i="0" dirty="0">
                <a:effectLst/>
                <a:latin typeface="Times New Roman" panose="02020603050405020304" pitchFamily="18" charset="0"/>
              </a:rPr>
              <a:t>would be needed to test this further.”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33953D-34A7-D81A-9AAE-EF8E30451953}"/>
              </a:ext>
            </a:extLst>
          </p:cNvPr>
          <p:cNvSpPr txBox="1"/>
          <p:nvPr/>
        </p:nvSpPr>
        <p:spPr>
          <a:xfrm>
            <a:off x="426720" y="4702629"/>
            <a:ext cx="3297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(ROH positively correlated with </a:t>
            </a:r>
            <a:br>
              <a:rPr lang="en-US" dirty="0"/>
            </a:br>
            <a:r>
              <a:rPr lang="en-US" dirty="0"/>
              <a:t>LOF missense mutations)</a:t>
            </a:r>
          </a:p>
        </p:txBody>
      </p:sp>
    </p:spTree>
    <p:extLst>
      <p:ext uri="{BB962C8B-B14F-4D97-AF65-F5344CB8AC3E}">
        <p14:creationId xmlns:p14="http://schemas.microsoft.com/office/powerpoint/2010/main" val="2393490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63A40-141E-2489-9FFF-33CE97946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F9E2E9-B375-2490-C85D-EE2CE95B2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171"/>
            <a:ext cx="5540828" cy="44836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1FA59DF-958E-4EAB-3277-4A2D1F0B3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231" y="3759543"/>
            <a:ext cx="5157058" cy="29242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C215AE-DDED-3EC6-7880-F4DA622F8F3F}"/>
              </a:ext>
            </a:extLst>
          </p:cNvPr>
          <p:cNvSpPr/>
          <p:nvPr/>
        </p:nvSpPr>
        <p:spPr>
          <a:xfrm>
            <a:off x="3927566" y="2830286"/>
            <a:ext cx="383177" cy="191588"/>
          </a:xfrm>
          <a:prstGeom prst="rect">
            <a:avLst/>
          </a:prstGeom>
          <a:solidFill>
            <a:srgbClr val="FFFF00">
              <a:alpha val="3329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A32010-5339-64C5-CAB3-4F9E0B746148}"/>
              </a:ext>
            </a:extLst>
          </p:cNvPr>
          <p:cNvSpPr txBox="1"/>
          <p:nvPr/>
        </p:nvSpPr>
        <p:spPr>
          <a:xfrm>
            <a:off x="8212183" y="3759543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= 27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0586CC-70DB-785F-461D-165EEE62EC28}"/>
              </a:ext>
            </a:extLst>
          </p:cNvPr>
          <p:cNvSpPr txBox="1"/>
          <p:nvPr/>
        </p:nvSpPr>
        <p:spPr>
          <a:xfrm>
            <a:off x="653687" y="5347682"/>
            <a:ext cx="3918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no sig. relationship between paternal success with FROH and LOF</a:t>
            </a:r>
          </a:p>
        </p:txBody>
      </p:sp>
    </p:spTree>
    <p:extLst>
      <p:ext uri="{BB962C8B-B14F-4D97-AF65-F5344CB8AC3E}">
        <p14:creationId xmlns:p14="http://schemas.microsoft.com/office/powerpoint/2010/main" val="3917097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0D6A7-5848-7008-A36A-4E4071E4C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CC69DD-9E20-564C-B1C9-868A6FFC5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406" y="296078"/>
            <a:ext cx="7772400" cy="4558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B3C61D-8FC2-B513-07BC-AD5F82D1ED26}"/>
              </a:ext>
            </a:extLst>
          </p:cNvPr>
          <p:cNvSpPr txBox="1"/>
          <p:nvPr/>
        </p:nvSpPr>
        <p:spPr>
          <a:xfrm>
            <a:off x="357052" y="1559896"/>
            <a:ext cx="1473993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diving</a:t>
            </a:r>
          </a:p>
          <a:p>
            <a:pPr algn="ctr"/>
            <a:r>
              <a:rPr lang="en-US" dirty="0"/>
              <a:t>performance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F84B20-6123-9D7E-779F-5974E3721A9E}"/>
              </a:ext>
            </a:extLst>
          </p:cNvPr>
          <p:cNvSpPr txBox="1"/>
          <p:nvPr/>
        </p:nvSpPr>
        <p:spPr>
          <a:xfrm>
            <a:off x="1269742" y="5843451"/>
            <a:ext cx="874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Though MAF was higher in 5 hypoxia genes for individuals with lower diving performance</a:t>
            </a:r>
          </a:p>
        </p:txBody>
      </p:sp>
    </p:spTree>
    <p:extLst>
      <p:ext uri="{BB962C8B-B14F-4D97-AF65-F5344CB8AC3E}">
        <p14:creationId xmlns:p14="http://schemas.microsoft.com/office/powerpoint/2010/main" val="4023426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63354-BA6D-135F-CA99-27BEFBD9C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968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895B2-A780-58AA-900E-741D9EB5B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522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C05084-44D4-BF1C-74D3-8AE2185D1B30}"/>
              </a:ext>
            </a:extLst>
          </p:cNvPr>
          <p:cNvSpPr txBox="1"/>
          <p:nvPr/>
        </p:nvSpPr>
        <p:spPr>
          <a:xfrm>
            <a:off x="3831117" y="-21021"/>
            <a:ext cx="45297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/>
              <a:t>Probability Theory Recap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B57953-A8B0-557D-DEF6-D96A3ECA5B4D}"/>
              </a:ext>
            </a:extLst>
          </p:cNvPr>
          <p:cNvSpPr/>
          <p:nvPr/>
        </p:nvSpPr>
        <p:spPr>
          <a:xfrm>
            <a:off x="704193" y="1439917"/>
            <a:ext cx="210312" cy="2102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E60BEA-8DF1-A949-2374-5CBF58FC532A}"/>
              </a:ext>
            </a:extLst>
          </p:cNvPr>
          <p:cNvSpPr/>
          <p:nvPr/>
        </p:nvSpPr>
        <p:spPr>
          <a:xfrm>
            <a:off x="956546" y="1439917"/>
            <a:ext cx="210312" cy="2102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DCD83E-F0AB-3221-16AE-E0405207C0D6}"/>
              </a:ext>
            </a:extLst>
          </p:cNvPr>
          <p:cNvSpPr/>
          <p:nvPr/>
        </p:nvSpPr>
        <p:spPr>
          <a:xfrm>
            <a:off x="1219462" y="1439916"/>
            <a:ext cx="210312" cy="2102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833F8A-82A3-607E-EEF9-5C3A1F6BE8EE}"/>
              </a:ext>
            </a:extLst>
          </p:cNvPr>
          <p:cNvSpPr/>
          <p:nvPr/>
        </p:nvSpPr>
        <p:spPr>
          <a:xfrm>
            <a:off x="1471815" y="1439916"/>
            <a:ext cx="210312" cy="2102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70C4C02-0006-9125-4DF1-5AB36FF7D392}"/>
              </a:ext>
            </a:extLst>
          </p:cNvPr>
          <p:cNvSpPr/>
          <p:nvPr/>
        </p:nvSpPr>
        <p:spPr>
          <a:xfrm>
            <a:off x="698728" y="1752597"/>
            <a:ext cx="210312" cy="2102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5950D6-B1EE-439F-58CD-16AAD2210C17}"/>
              </a:ext>
            </a:extLst>
          </p:cNvPr>
          <p:cNvSpPr/>
          <p:nvPr/>
        </p:nvSpPr>
        <p:spPr>
          <a:xfrm>
            <a:off x="951081" y="1752597"/>
            <a:ext cx="210312" cy="2102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B75419-0D6A-9737-6DC0-8EAA793FF266}"/>
              </a:ext>
            </a:extLst>
          </p:cNvPr>
          <p:cNvSpPr/>
          <p:nvPr/>
        </p:nvSpPr>
        <p:spPr>
          <a:xfrm>
            <a:off x="1213997" y="1752596"/>
            <a:ext cx="210312" cy="2102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AACC48-7109-2376-6AFD-BFF121FE9C22}"/>
              </a:ext>
            </a:extLst>
          </p:cNvPr>
          <p:cNvSpPr/>
          <p:nvPr/>
        </p:nvSpPr>
        <p:spPr>
          <a:xfrm>
            <a:off x="1466350" y="1752596"/>
            <a:ext cx="210312" cy="210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C95377B-9F2F-52A6-65A8-BAD33662B711}"/>
              </a:ext>
            </a:extLst>
          </p:cNvPr>
          <p:cNvSpPr/>
          <p:nvPr/>
        </p:nvSpPr>
        <p:spPr>
          <a:xfrm>
            <a:off x="693840" y="2060021"/>
            <a:ext cx="210312" cy="2102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88650AC-D35D-1D8F-8097-902BB9FA4D86}"/>
              </a:ext>
            </a:extLst>
          </p:cNvPr>
          <p:cNvSpPr/>
          <p:nvPr/>
        </p:nvSpPr>
        <p:spPr>
          <a:xfrm>
            <a:off x="946193" y="2060021"/>
            <a:ext cx="210312" cy="210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5824C78-7126-43EC-977F-0B72A928CD44}"/>
              </a:ext>
            </a:extLst>
          </p:cNvPr>
          <p:cNvSpPr/>
          <p:nvPr/>
        </p:nvSpPr>
        <p:spPr>
          <a:xfrm>
            <a:off x="1209109" y="2060020"/>
            <a:ext cx="210312" cy="210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D8E2484-4A6F-BB21-66D5-9BA90410D74E}"/>
              </a:ext>
            </a:extLst>
          </p:cNvPr>
          <p:cNvSpPr/>
          <p:nvPr/>
        </p:nvSpPr>
        <p:spPr>
          <a:xfrm>
            <a:off x="1461462" y="2060020"/>
            <a:ext cx="210312" cy="2102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5190E31-E2F5-9F13-C4D7-804F2B9259EB}"/>
              </a:ext>
            </a:extLst>
          </p:cNvPr>
          <p:cNvSpPr/>
          <p:nvPr/>
        </p:nvSpPr>
        <p:spPr>
          <a:xfrm>
            <a:off x="704193" y="2367445"/>
            <a:ext cx="210312" cy="210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4437A12-EBB2-8925-7F5D-CB7C9C6BDC37}"/>
              </a:ext>
            </a:extLst>
          </p:cNvPr>
          <p:cNvSpPr/>
          <p:nvPr/>
        </p:nvSpPr>
        <p:spPr>
          <a:xfrm>
            <a:off x="956546" y="2367445"/>
            <a:ext cx="210312" cy="210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E800657-B9FC-6E56-CB49-5BCF6631E864}"/>
              </a:ext>
            </a:extLst>
          </p:cNvPr>
          <p:cNvSpPr/>
          <p:nvPr/>
        </p:nvSpPr>
        <p:spPr>
          <a:xfrm>
            <a:off x="1219462" y="2367444"/>
            <a:ext cx="210312" cy="2102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FCB9784-2CDD-0232-00AA-846EA7F88424}"/>
              </a:ext>
            </a:extLst>
          </p:cNvPr>
          <p:cNvSpPr/>
          <p:nvPr/>
        </p:nvSpPr>
        <p:spPr>
          <a:xfrm>
            <a:off x="1471815" y="2367444"/>
            <a:ext cx="210312" cy="210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225D671-ABCA-0310-63A1-9FBBFD3F0612}"/>
              </a:ext>
            </a:extLst>
          </p:cNvPr>
          <p:cNvSpPr/>
          <p:nvPr/>
        </p:nvSpPr>
        <p:spPr>
          <a:xfrm>
            <a:off x="1928692" y="1439916"/>
            <a:ext cx="210312" cy="210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F9D1C0F-87B4-18E1-5036-0ACE906747E5}"/>
              </a:ext>
            </a:extLst>
          </p:cNvPr>
          <p:cNvSpPr/>
          <p:nvPr/>
        </p:nvSpPr>
        <p:spPr>
          <a:xfrm>
            <a:off x="2181045" y="1439916"/>
            <a:ext cx="210312" cy="2102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C3CB7CF-6426-3E74-CDAA-C80D5D5DEDA2}"/>
              </a:ext>
            </a:extLst>
          </p:cNvPr>
          <p:cNvSpPr/>
          <p:nvPr/>
        </p:nvSpPr>
        <p:spPr>
          <a:xfrm>
            <a:off x="2443961" y="1439915"/>
            <a:ext cx="210312" cy="2102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C4F17F-DCEA-EF7F-7B66-5FBF7A5AACF6}"/>
              </a:ext>
            </a:extLst>
          </p:cNvPr>
          <p:cNvSpPr/>
          <p:nvPr/>
        </p:nvSpPr>
        <p:spPr>
          <a:xfrm>
            <a:off x="2696314" y="1439915"/>
            <a:ext cx="210312" cy="2102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83BAA7F-98FA-870E-43B3-5057B1AABE80}"/>
              </a:ext>
            </a:extLst>
          </p:cNvPr>
          <p:cNvSpPr/>
          <p:nvPr/>
        </p:nvSpPr>
        <p:spPr>
          <a:xfrm>
            <a:off x="1923227" y="1752596"/>
            <a:ext cx="210312" cy="210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AE8A001-B97C-8B25-1330-F4C5C31B6738}"/>
              </a:ext>
            </a:extLst>
          </p:cNvPr>
          <p:cNvSpPr/>
          <p:nvPr/>
        </p:nvSpPr>
        <p:spPr>
          <a:xfrm>
            <a:off x="2175580" y="1752596"/>
            <a:ext cx="210312" cy="210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73C22CE-05D4-AEF2-86B7-75CB72425CD3}"/>
              </a:ext>
            </a:extLst>
          </p:cNvPr>
          <p:cNvSpPr/>
          <p:nvPr/>
        </p:nvSpPr>
        <p:spPr>
          <a:xfrm>
            <a:off x="2438496" y="1752595"/>
            <a:ext cx="210312" cy="2102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03650C0-1972-B328-FE80-B02710A8515D}"/>
              </a:ext>
            </a:extLst>
          </p:cNvPr>
          <p:cNvSpPr/>
          <p:nvPr/>
        </p:nvSpPr>
        <p:spPr>
          <a:xfrm>
            <a:off x="2690849" y="1752595"/>
            <a:ext cx="210312" cy="2102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3E49773-B90B-6F0D-0FF9-F82B23804B54}"/>
              </a:ext>
            </a:extLst>
          </p:cNvPr>
          <p:cNvSpPr/>
          <p:nvPr/>
        </p:nvSpPr>
        <p:spPr>
          <a:xfrm>
            <a:off x="1918339" y="2060020"/>
            <a:ext cx="210312" cy="2102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98121E5-68DC-C093-5922-8FAAC182449E}"/>
              </a:ext>
            </a:extLst>
          </p:cNvPr>
          <p:cNvSpPr/>
          <p:nvPr/>
        </p:nvSpPr>
        <p:spPr>
          <a:xfrm>
            <a:off x="2170692" y="2060020"/>
            <a:ext cx="210312" cy="210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967876B-6C47-0323-DC36-BBF77B79260D}"/>
              </a:ext>
            </a:extLst>
          </p:cNvPr>
          <p:cNvSpPr/>
          <p:nvPr/>
        </p:nvSpPr>
        <p:spPr>
          <a:xfrm>
            <a:off x="2433608" y="2060019"/>
            <a:ext cx="210312" cy="2102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E581807-9E6B-9F28-E7D6-94DFA1CA384D}"/>
              </a:ext>
            </a:extLst>
          </p:cNvPr>
          <p:cNvSpPr/>
          <p:nvPr/>
        </p:nvSpPr>
        <p:spPr>
          <a:xfrm>
            <a:off x="2685961" y="2060019"/>
            <a:ext cx="210312" cy="210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1E22F73-8831-A07E-4B0C-1E6009BBA5DE}"/>
              </a:ext>
            </a:extLst>
          </p:cNvPr>
          <p:cNvSpPr/>
          <p:nvPr/>
        </p:nvSpPr>
        <p:spPr>
          <a:xfrm>
            <a:off x="1928692" y="2367444"/>
            <a:ext cx="210312" cy="210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D99C04C-055B-C233-4581-60397483ACC3}"/>
              </a:ext>
            </a:extLst>
          </p:cNvPr>
          <p:cNvSpPr/>
          <p:nvPr/>
        </p:nvSpPr>
        <p:spPr>
          <a:xfrm>
            <a:off x="2181045" y="2367444"/>
            <a:ext cx="210312" cy="2102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FFF8E49-D69D-F761-082E-4981DED901B8}"/>
              </a:ext>
            </a:extLst>
          </p:cNvPr>
          <p:cNvSpPr/>
          <p:nvPr/>
        </p:nvSpPr>
        <p:spPr>
          <a:xfrm>
            <a:off x="2443961" y="2367443"/>
            <a:ext cx="210312" cy="210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619CF1D-944E-5367-0B17-4B9FA22DB1BF}"/>
              </a:ext>
            </a:extLst>
          </p:cNvPr>
          <p:cNvSpPr/>
          <p:nvPr/>
        </p:nvSpPr>
        <p:spPr>
          <a:xfrm>
            <a:off x="2696314" y="2367443"/>
            <a:ext cx="210312" cy="210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71EFE29-6EEF-5AFC-D10F-AA3BAA4C5504}"/>
              </a:ext>
            </a:extLst>
          </p:cNvPr>
          <p:cNvSpPr/>
          <p:nvPr/>
        </p:nvSpPr>
        <p:spPr>
          <a:xfrm>
            <a:off x="3142838" y="1439916"/>
            <a:ext cx="210312" cy="2102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ACF826E-098E-C681-150F-5150145383BE}"/>
              </a:ext>
            </a:extLst>
          </p:cNvPr>
          <p:cNvSpPr/>
          <p:nvPr/>
        </p:nvSpPr>
        <p:spPr>
          <a:xfrm>
            <a:off x="3395191" y="1439916"/>
            <a:ext cx="210312" cy="210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B3ADBC2-7A47-B2F4-E586-7C9CE1EEA22C}"/>
              </a:ext>
            </a:extLst>
          </p:cNvPr>
          <p:cNvSpPr/>
          <p:nvPr/>
        </p:nvSpPr>
        <p:spPr>
          <a:xfrm>
            <a:off x="3658107" y="1439915"/>
            <a:ext cx="210312" cy="2102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781AB84-08EF-55F1-6A9E-86CF920648BD}"/>
              </a:ext>
            </a:extLst>
          </p:cNvPr>
          <p:cNvSpPr/>
          <p:nvPr/>
        </p:nvSpPr>
        <p:spPr>
          <a:xfrm>
            <a:off x="3910460" y="1439915"/>
            <a:ext cx="210312" cy="2102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B3E54AA-2293-74B6-6945-ADB542CD0895}"/>
              </a:ext>
            </a:extLst>
          </p:cNvPr>
          <p:cNvSpPr/>
          <p:nvPr/>
        </p:nvSpPr>
        <p:spPr>
          <a:xfrm>
            <a:off x="3137373" y="1752596"/>
            <a:ext cx="210312" cy="210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520AF63-6994-1D32-9B7E-1580BBB7F225}"/>
              </a:ext>
            </a:extLst>
          </p:cNvPr>
          <p:cNvSpPr/>
          <p:nvPr/>
        </p:nvSpPr>
        <p:spPr>
          <a:xfrm>
            <a:off x="3389726" y="1752596"/>
            <a:ext cx="210312" cy="2102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9B719D9-94A6-35F8-8A77-382CF6F372F0}"/>
              </a:ext>
            </a:extLst>
          </p:cNvPr>
          <p:cNvSpPr/>
          <p:nvPr/>
        </p:nvSpPr>
        <p:spPr>
          <a:xfrm>
            <a:off x="3652642" y="1752595"/>
            <a:ext cx="210312" cy="210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5732A42-3309-5D9D-1AE5-A9F05180B1FD}"/>
              </a:ext>
            </a:extLst>
          </p:cNvPr>
          <p:cNvSpPr/>
          <p:nvPr/>
        </p:nvSpPr>
        <p:spPr>
          <a:xfrm>
            <a:off x="3904995" y="1752595"/>
            <a:ext cx="210312" cy="2102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18DC534-C225-1D58-3A33-762153BAC5E4}"/>
              </a:ext>
            </a:extLst>
          </p:cNvPr>
          <p:cNvSpPr/>
          <p:nvPr/>
        </p:nvSpPr>
        <p:spPr>
          <a:xfrm>
            <a:off x="3132485" y="2060020"/>
            <a:ext cx="210312" cy="2102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6848AF4-F34A-0D3F-436C-B96AA6F1460F}"/>
              </a:ext>
            </a:extLst>
          </p:cNvPr>
          <p:cNvSpPr/>
          <p:nvPr/>
        </p:nvSpPr>
        <p:spPr>
          <a:xfrm>
            <a:off x="3384838" y="2060020"/>
            <a:ext cx="210312" cy="2102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C6D8B33-7C6C-16CA-927A-7C6117768C0E}"/>
              </a:ext>
            </a:extLst>
          </p:cNvPr>
          <p:cNvSpPr/>
          <p:nvPr/>
        </p:nvSpPr>
        <p:spPr>
          <a:xfrm>
            <a:off x="3647754" y="2060019"/>
            <a:ext cx="210312" cy="210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F8EEC2C-1490-2B25-74CA-357792453281}"/>
              </a:ext>
            </a:extLst>
          </p:cNvPr>
          <p:cNvSpPr/>
          <p:nvPr/>
        </p:nvSpPr>
        <p:spPr>
          <a:xfrm>
            <a:off x="3900107" y="2060019"/>
            <a:ext cx="210312" cy="210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8F29941-1877-B06B-8B2A-CE0A028753D0}"/>
              </a:ext>
            </a:extLst>
          </p:cNvPr>
          <p:cNvSpPr/>
          <p:nvPr/>
        </p:nvSpPr>
        <p:spPr>
          <a:xfrm>
            <a:off x="3142838" y="2367444"/>
            <a:ext cx="210312" cy="2102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33BBD2F-5FE6-69AC-9F9E-0B1A43F57968}"/>
              </a:ext>
            </a:extLst>
          </p:cNvPr>
          <p:cNvSpPr/>
          <p:nvPr/>
        </p:nvSpPr>
        <p:spPr>
          <a:xfrm>
            <a:off x="3395191" y="2367444"/>
            <a:ext cx="210312" cy="210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61F296B-A197-7A2A-5D2B-BFB6414F4E19}"/>
              </a:ext>
            </a:extLst>
          </p:cNvPr>
          <p:cNvSpPr/>
          <p:nvPr/>
        </p:nvSpPr>
        <p:spPr>
          <a:xfrm>
            <a:off x="3658107" y="2367443"/>
            <a:ext cx="210312" cy="210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B0F0170A-BB0D-9106-2995-3C825BD1FF35}"/>
              </a:ext>
            </a:extLst>
          </p:cNvPr>
          <p:cNvSpPr/>
          <p:nvPr/>
        </p:nvSpPr>
        <p:spPr>
          <a:xfrm>
            <a:off x="3910460" y="2367443"/>
            <a:ext cx="210312" cy="210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75156E7-2BA3-1DA3-E93E-D40A04F4C048}"/>
              </a:ext>
            </a:extLst>
          </p:cNvPr>
          <p:cNvSpPr/>
          <p:nvPr/>
        </p:nvSpPr>
        <p:spPr>
          <a:xfrm>
            <a:off x="4346631" y="1439916"/>
            <a:ext cx="210312" cy="2102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188B4F7B-98D3-8E85-EA18-98F9038728BD}"/>
              </a:ext>
            </a:extLst>
          </p:cNvPr>
          <p:cNvSpPr/>
          <p:nvPr/>
        </p:nvSpPr>
        <p:spPr>
          <a:xfrm>
            <a:off x="4598984" y="1439916"/>
            <a:ext cx="210312" cy="2102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8BA5D83D-181B-EE60-48B7-595A0F948CAB}"/>
              </a:ext>
            </a:extLst>
          </p:cNvPr>
          <p:cNvSpPr/>
          <p:nvPr/>
        </p:nvSpPr>
        <p:spPr>
          <a:xfrm>
            <a:off x="4861900" y="1439915"/>
            <a:ext cx="210312" cy="210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F3789FF9-61DF-72B4-2249-AAA1EF843521}"/>
              </a:ext>
            </a:extLst>
          </p:cNvPr>
          <p:cNvSpPr/>
          <p:nvPr/>
        </p:nvSpPr>
        <p:spPr>
          <a:xfrm>
            <a:off x="5114253" y="1439915"/>
            <a:ext cx="210312" cy="2102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1E944EF-E7CD-6673-8C18-7E93FB6D018C}"/>
              </a:ext>
            </a:extLst>
          </p:cNvPr>
          <p:cNvSpPr/>
          <p:nvPr/>
        </p:nvSpPr>
        <p:spPr>
          <a:xfrm>
            <a:off x="4341166" y="1752596"/>
            <a:ext cx="210312" cy="210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47C272A-012B-A344-86F1-548C97165CCA}"/>
              </a:ext>
            </a:extLst>
          </p:cNvPr>
          <p:cNvSpPr/>
          <p:nvPr/>
        </p:nvSpPr>
        <p:spPr>
          <a:xfrm>
            <a:off x="4593519" y="1752596"/>
            <a:ext cx="210312" cy="2102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78C2D18-F566-CF44-945A-1630D0F10C0D}"/>
              </a:ext>
            </a:extLst>
          </p:cNvPr>
          <p:cNvSpPr/>
          <p:nvPr/>
        </p:nvSpPr>
        <p:spPr>
          <a:xfrm>
            <a:off x="4856435" y="1752595"/>
            <a:ext cx="210312" cy="2102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FC2EB2EF-8314-49C0-C836-D4BE449D2389}"/>
              </a:ext>
            </a:extLst>
          </p:cNvPr>
          <p:cNvSpPr/>
          <p:nvPr/>
        </p:nvSpPr>
        <p:spPr>
          <a:xfrm>
            <a:off x="5108788" y="1752595"/>
            <a:ext cx="210312" cy="210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63F1EF4-4890-4A30-A922-C016444FE1D1}"/>
              </a:ext>
            </a:extLst>
          </p:cNvPr>
          <p:cNvSpPr/>
          <p:nvPr/>
        </p:nvSpPr>
        <p:spPr>
          <a:xfrm>
            <a:off x="4336278" y="2060020"/>
            <a:ext cx="210312" cy="210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0F45995-8AF7-6047-CF61-447FDBE54A19}"/>
              </a:ext>
            </a:extLst>
          </p:cNvPr>
          <p:cNvSpPr/>
          <p:nvPr/>
        </p:nvSpPr>
        <p:spPr>
          <a:xfrm>
            <a:off x="4588631" y="2060020"/>
            <a:ext cx="210312" cy="210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F45F38F0-CFE5-632C-DEEE-9327E105960A}"/>
              </a:ext>
            </a:extLst>
          </p:cNvPr>
          <p:cNvSpPr/>
          <p:nvPr/>
        </p:nvSpPr>
        <p:spPr>
          <a:xfrm>
            <a:off x="4851547" y="2060019"/>
            <a:ext cx="210312" cy="210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EEE6B402-ED81-8A6B-6067-352833DCE371}"/>
              </a:ext>
            </a:extLst>
          </p:cNvPr>
          <p:cNvSpPr/>
          <p:nvPr/>
        </p:nvSpPr>
        <p:spPr>
          <a:xfrm>
            <a:off x="5103900" y="2060019"/>
            <a:ext cx="210312" cy="2102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8B4ADF54-50AC-DF2F-5E2F-4CB8500D267B}"/>
              </a:ext>
            </a:extLst>
          </p:cNvPr>
          <p:cNvSpPr/>
          <p:nvPr/>
        </p:nvSpPr>
        <p:spPr>
          <a:xfrm>
            <a:off x="4346631" y="2367444"/>
            <a:ext cx="210312" cy="210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53346567-1F73-B13A-2193-3A16C39B99A5}"/>
              </a:ext>
            </a:extLst>
          </p:cNvPr>
          <p:cNvSpPr/>
          <p:nvPr/>
        </p:nvSpPr>
        <p:spPr>
          <a:xfrm>
            <a:off x="4598984" y="2367444"/>
            <a:ext cx="210312" cy="210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55B7D54-F4C5-AB5F-DDE5-03D809B8EBAB}"/>
              </a:ext>
            </a:extLst>
          </p:cNvPr>
          <p:cNvSpPr/>
          <p:nvPr/>
        </p:nvSpPr>
        <p:spPr>
          <a:xfrm>
            <a:off x="4861900" y="2367443"/>
            <a:ext cx="210312" cy="210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B1934476-E22C-5F79-E6E5-A5E550E9D68D}"/>
              </a:ext>
            </a:extLst>
          </p:cNvPr>
          <p:cNvSpPr/>
          <p:nvPr/>
        </p:nvSpPr>
        <p:spPr>
          <a:xfrm>
            <a:off x="5114253" y="2367443"/>
            <a:ext cx="210312" cy="210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BE7D648-A1E7-FA16-D19A-DBA3A0054C01}"/>
              </a:ext>
            </a:extLst>
          </p:cNvPr>
          <p:cNvSpPr txBox="1"/>
          <p:nvPr/>
        </p:nvSpPr>
        <p:spPr>
          <a:xfrm>
            <a:off x="481214" y="999645"/>
            <a:ext cx="510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Potential outcomes after tossing a coin four times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164368A-1AAE-546B-0317-6EEF40FF4583}"/>
              </a:ext>
            </a:extLst>
          </p:cNvPr>
          <p:cNvSpPr txBox="1"/>
          <p:nvPr/>
        </p:nvSpPr>
        <p:spPr>
          <a:xfrm>
            <a:off x="4195223" y="419249"/>
            <a:ext cx="3801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Fundamental Counting Principle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000657B-0E38-58B7-085F-0E7CBC5222FD}"/>
              </a:ext>
            </a:extLst>
          </p:cNvPr>
          <p:cNvSpPr txBox="1"/>
          <p:nvPr/>
        </p:nvSpPr>
        <p:spPr>
          <a:xfrm>
            <a:off x="5961608" y="1272217"/>
            <a:ext cx="61300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Event probability</a:t>
            </a:r>
            <a:r>
              <a:rPr lang="en-US" dirty="0"/>
              <a:t> – the probability associated with an </a:t>
            </a:r>
          </a:p>
          <a:p>
            <a:r>
              <a:rPr lang="en-US" dirty="0"/>
              <a:t>outcome of interest from a series of experiments</a:t>
            </a:r>
          </a:p>
          <a:p>
            <a:endParaRPr lang="en-US" dirty="0"/>
          </a:p>
          <a:p>
            <a:r>
              <a:rPr lang="en-US" dirty="0"/>
              <a:t>What is probability of getting at least two H after four tosses?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511036D-3343-892D-2467-65EDE43FC3FF}"/>
              </a:ext>
            </a:extLst>
          </p:cNvPr>
          <p:cNvSpPr txBox="1"/>
          <p:nvPr/>
        </p:nvSpPr>
        <p:spPr>
          <a:xfrm>
            <a:off x="668456" y="3261070"/>
            <a:ext cx="108550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a sample space, </a:t>
            </a:r>
            <a:r>
              <a:rPr lang="en-US" i="1" dirty="0"/>
              <a:t>S =</a:t>
            </a:r>
            <a:r>
              <a:rPr lang="en-US" dirty="0"/>
              <a:t> {</a:t>
            </a:r>
            <a:r>
              <a:rPr lang="en-US" i="1" dirty="0"/>
              <a:t>s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baseline="-25000" dirty="0"/>
              <a:t>2</a:t>
            </a:r>
            <a:r>
              <a:rPr lang="en-US" dirty="0"/>
              <a:t>, … </a:t>
            </a:r>
            <a:r>
              <a:rPr lang="en-US" i="1" dirty="0" err="1"/>
              <a:t>s</a:t>
            </a:r>
            <a:r>
              <a:rPr lang="en-US" baseline="-25000" dirty="0" err="1"/>
              <a:t>N</a:t>
            </a:r>
            <a:r>
              <a:rPr lang="en-US" dirty="0"/>
              <a:t>}, where the probability of an event, E, occurring is P</a:t>
            </a:r>
            <a:r>
              <a:rPr lang="en-US" baseline="-25000" dirty="0"/>
              <a:t>E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If there are </a:t>
            </a:r>
            <a:r>
              <a:rPr lang="en-US" i="1" dirty="0"/>
              <a:t>j</a:t>
            </a:r>
            <a:r>
              <a:rPr lang="en-US" dirty="0"/>
              <a:t> values in S corresponding to the outcome of interest with all outcomes of equal probability, then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4CA72AA-8ED7-9B1E-DFFC-1B9131ACC85C}"/>
                  </a:ext>
                </a:extLst>
              </p:cNvPr>
              <p:cNvSpPr txBox="1"/>
              <p:nvPr/>
            </p:nvSpPr>
            <p:spPr>
              <a:xfrm>
                <a:off x="4405409" y="4411365"/>
                <a:ext cx="2599879" cy="6499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5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  <m:e>
                        <m:f>
                          <m:f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nary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sz="25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4CA72AA-8ED7-9B1E-DFFC-1B9131ACC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409" y="4411365"/>
                <a:ext cx="2599879" cy="649986"/>
              </a:xfrm>
              <a:prstGeom prst="rect">
                <a:avLst/>
              </a:prstGeom>
              <a:blipFill>
                <a:blip r:embed="rId2"/>
                <a:stretch>
                  <a:fillRect t="-78846" b="-1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>
            <a:extLst>
              <a:ext uri="{FF2B5EF4-FFF2-40B4-BE49-F238E27FC236}">
                <a16:creationId xmlns:a16="http://schemas.microsoft.com/office/drawing/2014/main" id="{147C862B-B43F-1576-0D7C-7EC6CA14E84E}"/>
              </a:ext>
            </a:extLst>
          </p:cNvPr>
          <p:cNvSpPr txBox="1"/>
          <p:nvPr/>
        </p:nvSpPr>
        <p:spPr>
          <a:xfrm>
            <a:off x="1438445" y="5759669"/>
            <a:ext cx="9315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j</a:t>
            </a:r>
            <a:r>
              <a:rPr lang="en-US" dirty="0"/>
              <a:t> is the number of </a:t>
            </a:r>
            <a:r>
              <a:rPr lang="en-US" b="1" u="sng" dirty="0"/>
              <a:t>permutations</a:t>
            </a:r>
            <a:r>
              <a:rPr lang="en-US" dirty="0"/>
              <a:t> of the sample space that correspond to the event of interest</a:t>
            </a:r>
          </a:p>
        </p:txBody>
      </p:sp>
    </p:spTree>
    <p:extLst>
      <p:ext uri="{BB962C8B-B14F-4D97-AF65-F5344CB8AC3E}">
        <p14:creationId xmlns:p14="http://schemas.microsoft.com/office/powerpoint/2010/main" val="203325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34EAE3-DA6B-D11B-ABB1-3338C6166FC7}"/>
              </a:ext>
            </a:extLst>
          </p:cNvPr>
          <p:cNvSpPr txBox="1"/>
          <p:nvPr/>
        </p:nvSpPr>
        <p:spPr>
          <a:xfrm>
            <a:off x="3831117" y="-21021"/>
            <a:ext cx="45297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/>
              <a:t>Probability Theory Recap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1C5443-E996-0642-3F93-FF170CD2386E}"/>
              </a:ext>
            </a:extLst>
          </p:cNvPr>
          <p:cNvSpPr txBox="1"/>
          <p:nvPr/>
        </p:nvSpPr>
        <p:spPr>
          <a:xfrm>
            <a:off x="4195223" y="419249"/>
            <a:ext cx="3801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Fundamental Counting Principle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6F6A1F-335C-7ED2-2343-2CD9D54B5FA7}"/>
              </a:ext>
            </a:extLst>
          </p:cNvPr>
          <p:cNvSpPr txBox="1"/>
          <p:nvPr/>
        </p:nvSpPr>
        <p:spPr>
          <a:xfrm>
            <a:off x="283780" y="1303283"/>
            <a:ext cx="119082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probabilities from the preceding examples could be accomplished by counting</a:t>
            </a:r>
          </a:p>
          <a:p>
            <a:endParaRPr lang="en-US" dirty="0"/>
          </a:p>
          <a:p>
            <a:r>
              <a:rPr lang="en-US" dirty="0"/>
              <a:t>But what if we toss a coin 50 times and want to know the probability of the coin landing 20 times out of these 50 tosses?</a:t>
            </a:r>
          </a:p>
          <a:p>
            <a:r>
              <a:rPr lang="en-US" dirty="0"/>
              <a:t>	- writing down every possible outcome would be tedious</a:t>
            </a:r>
          </a:p>
          <a:p>
            <a:endParaRPr lang="en-US" dirty="0"/>
          </a:p>
          <a:p>
            <a:r>
              <a:rPr lang="en-US" dirty="0"/>
              <a:t>Another example: assemble 30 students into a line – how many possible arrangements?</a:t>
            </a:r>
          </a:p>
          <a:p>
            <a:endParaRPr lang="en-US" dirty="0"/>
          </a:p>
          <a:p>
            <a:r>
              <a:rPr lang="en-US" dirty="0"/>
              <a:t>			W = (30)(29)(28)…(2)(1) = 30! = 2.65 x 10</a:t>
            </a:r>
            <a:r>
              <a:rPr lang="en-US" baseline="30000" dirty="0"/>
              <a:t>32</a:t>
            </a:r>
            <a:endParaRPr lang="en-US" dirty="0"/>
          </a:p>
          <a:p>
            <a:endParaRPr lang="en-US" dirty="0"/>
          </a:p>
          <a:p>
            <a:r>
              <a:rPr lang="en-US" b="1" u="sng" dirty="0"/>
              <a:t>The fundamental counting principle</a:t>
            </a:r>
            <a:r>
              <a:rPr lang="en-US" b="1" dirty="0"/>
              <a:t>:</a:t>
            </a:r>
            <a:r>
              <a:rPr lang="en-US" dirty="0"/>
              <a:t> For a series of </a:t>
            </a:r>
            <a:r>
              <a:rPr lang="en-US" i="1" dirty="0"/>
              <a:t>j </a:t>
            </a:r>
            <a:r>
              <a:rPr lang="en-US" dirty="0"/>
              <a:t>manipulations {</a:t>
            </a:r>
            <a:r>
              <a:rPr lang="en-US" i="1" dirty="0"/>
              <a:t>M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M</a:t>
            </a:r>
            <a:r>
              <a:rPr lang="en-US" baseline="-25000" dirty="0"/>
              <a:t>2</a:t>
            </a:r>
            <a:r>
              <a:rPr lang="en-US" dirty="0"/>
              <a:t> .. </a:t>
            </a:r>
            <a:r>
              <a:rPr lang="en-US" i="1" dirty="0" err="1"/>
              <a:t>M</a:t>
            </a:r>
            <a:r>
              <a:rPr lang="en-US" baseline="-25000" dirty="0" err="1"/>
              <a:t>j</a:t>
            </a:r>
            <a:r>
              <a:rPr lang="en-US" dirty="0"/>
              <a:t>} having </a:t>
            </a:r>
            <a:r>
              <a:rPr lang="en-US" i="1" dirty="0" err="1"/>
              <a:t>n</a:t>
            </a:r>
            <a:r>
              <a:rPr lang="en-US" i="1" baseline="-25000" dirty="0" err="1"/>
              <a:t>i</a:t>
            </a:r>
            <a:r>
              <a:rPr lang="en-US" dirty="0"/>
              <a:t> ways to accomplish </a:t>
            </a:r>
            <a:r>
              <a:rPr lang="en-US" i="1" dirty="0"/>
              <a:t>M</a:t>
            </a:r>
            <a:r>
              <a:rPr lang="en-US" baseline="-25000" dirty="0"/>
              <a:t>i</a:t>
            </a:r>
            <a:r>
              <a:rPr lang="en-US" dirty="0"/>
              <a:t>, the total number of ways to perform the entire series of manipulations (</a:t>
            </a:r>
            <a:r>
              <a:rPr lang="en-US" i="1" dirty="0" err="1"/>
              <a:t>Total</a:t>
            </a:r>
            <a:r>
              <a:rPr lang="en-US" i="1" baseline="-25000" dirty="0" err="1"/>
              <a:t>M</a:t>
            </a:r>
            <a:r>
              <a:rPr lang="en-US" dirty="0"/>
              <a:t>) is the product of the number of ways to perform each manipulation (under the assumption that the ways are independent):</a:t>
            </a:r>
          </a:p>
          <a:p>
            <a:endParaRPr lang="en-US" b="1" dirty="0"/>
          </a:p>
          <a:p>
            <a:r>
              <a:rPr lang="en-US" b="1" i="1" dirty="0"/>
              <a:t>				</a:t>
            </a:r>
            <a:r>
              <a:rPr lang="en-US" i="1" dirty="0" err="1"/>
              <a:t>Total</a:t>
            </a:r>
            <a:r>
              <a:rPr lang="en-US" i="1" baseline="-25000" dirty="0" err="1"/>
              <a:t>M</a:t>
            </a:r>
            <a:r>
              <a:rPr lang="en-US" i="1" dirty="0"/>
              <a:t> </a:t>
            </a:r>
            <a:r>
              <a:rPr lang="en-US" dirty="0"/>
              <a:t>= (</a:t>
            </a:r>
            <a:r>
              <a:rPr lang="en-US" i="1" dirty="0" err="1"/>
              <a:t>n</a:t>
            </a:r>
            <a:r>
              <a:rPr lang="en-US" i="1" baseline="-25000" dirty="0" err="1"/>
              <a:t>i</a:t>
            </a:r>
            <a:r>
              <a:rPr lang="en-US" i="1" baseline="-25000" dirty="0"/>
              <a:t>=1</a:t>
            </a:r>
            <a:r>
              <a:rPr lang="en-US" dirty="0"/>
              <a:t>)(</a:t>
            </a:r>
            <a:r>
              <a:rPr lang="en-US" i="1" dirty="0" err="1"/>
              <a:t>n</a:t>
            </a:r>
            <a:r>
              <a:rPr lang="en-US" i="1" baseline="-25000" dirty="0" err="1"/>
              <a:t>i</a:t>
            </a:r>
            <a:r>
              <a:rPr lang="en-US" i="1" baseline="-25000" dirty="0"/>
              <a:t>=2</a:t>
            </a:r>
            <a:r>
              <a:rPr lang="en-US" dirty="0"/>
              <a:t>)…(</a:t>
            </a:r>
            <a:r>
              <a:rPr lang="en-US" i="1" dirty="0" err="1"/>
              <a:t>n</a:t>
            </a:r>
            <a:r>
              <a:rPr lang="en-US" i="1" baseline="-25000" dirty="0" err="1"/>
              <a:t>i</a:t>
            </a:r>
            <a:r>
              <a:rPr lang="en-US" i="1" baseline="-25000" dirty="0"/>
              <a:t>=j</a:t>
            </a:r>
            <a:r>
              <a:rPr lang="en-US" dirty="0"/>
              <a:t>)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How many five-card arrangements (manipulations) are possible from a standard deck of 52 cards?</a:t>
            </a:r>
          </a:p>
          <a:p>
            <a:endParaRPr lang="en-US" dirty="0"/>
          </a:p>
          <a:p>
            <a:r>
              <a:rPr lang="en-US" dirty="0"/>
              <a:t>				(52)(51)(50)(49)(48) = 311,875,200</a:t>
            </a:r>
          </a:p>
        </p:txBody>
      </p:sp>
    </p:spTree>
    <p:extLst>
      <p:ext uri="{BB962C8B-B14F-4D97-AF65-F5344CB8AC3E}">
        <p14:creationId xmlns:p14="http://schemas.microsoft.com/office/powerpoint/2010/main" val="207323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4A625D-E69B-0BD2-8D42-A3ABE6B86286}"/>
              </a:ext>
            </a:extLst>
          </p:cNvPr>
          <p:cNvSpPr txBox="1"/>
          <p:nvPr/>
        </p:nvSpPr>
        <p:spPr>
          <a:xfrm>
            <a:off x="3831117" y="-21021"/>
            <a:ext cx="45297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/>
              <a:t>Probability Theory Recap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F1D46-4368-D1FD-63DF-194DF7223AAD}"/>
              </a:ext>
            </a:extLst>
          </p:cNvPr>
          <p:cNvSpPr txBox="1"/>
          <p:nvPr/>
        </p:nvSpPr>
        <p:spPr>
          <a:xfrm>
            <a:off x="4365243" y="419249"/>
            <a:ext cx="346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Permutations and Configurations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2033BC9-61C7-06B9-E5D8-9FD7067F189C}"/>
                  </a:ext>
                </a:extLst>
              </p:cNvPr>
              <p:cNvSpPr txBox="1"/>
              <p:nvPr/>
            </p:nvSpPr>
            <p:spPr>
              <a:xfrm>
                <a:off x="493986" y="1177159"/>
                <a:ext cx="10914206" cy="4249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The class line and card examples were examples of permutations (all possible orderings).</a:t>
                </a:r>
              </a:p>
              <a:p>
                <a:endParaRPr lang="en-US" dirty="0"/>
              </a:p>
              <a:p>
                <a:r>
                  <a:rPr lang="en-US" dirty="0"/>
                  <a:t>			</a:t>
                </a:r>
                <a:r>
                  <a:rPr lang="en-US" sz="2200" dirty="0"/>
                  <a:t>  (52)(51)(50)(49)(48) = 311,875,200</a:t>
                </a:r>
              </a:p>
              <a:p>
                <a:endParaRPr lang="en-US" dirty="0"/>
              </a:p>
              <a:p>
                <a:r>
                  <a:rPr lang="en-US" dirty="0"/>
                  <a:t>	the number of permutations possible using a subset of </a:t>
                </a:r>
                <a:r>
                  <a:rPr lang="en-US" i="1" dirty="0"/>
                  <a:t>j</a:t>
                </a:r>
                <a:r>
                  <a:rPr lang="en-US" dirty="0"/>
                  <a:t> objects from the total group of </a:t>
                </a:r>
                <a:r>
                  <a:rPr lang="en-US" i="1" dirty="0"/>
                  <a:t>n </a:t>
                </a:r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r>
                  <a:rPr lang="en-US" dirty="0"/>
                  <a:t>	                                      </a:t>
                </a:r>
                <a:r>
                  <a:rPr lang="en-US" sz="2200" dirty="0"/>
                  <a:t> </a:t>
                </a:r>
                <a:r>
                  <a:rPr lang="en-US" sz="2200" i="1" dirty="0"/>
                  <a:t>P</a:t>
                </a:r>
                <a:r>
                  <a:rPr lang="en-US" sz="2200" dirty="0"/>
                  <a:t>(</a:t>
                </a:r>
                <a:r>
                  <a:rPr lang="en-US" sz="2200" i="1" dirty="0"/>
                  <a:t>n</a:t>
                </a:r>
                <a:r>
                  <a:rPr lang="en-US" sz="2200" dirty="0"/>
                  <a:t>, </a:t>
                </a:r>
                <a:r>
                  <a:rPr lang="en-US" sz="2200" i="1" dirty="0"/>
                  <a:t>j</a:t>
                </a:r>
                <a:r>
                  <a:rPr lang="en-US" sz="2200" dirty="0"/>
                  <a:t>) = </a:t>
                </a:r>
                <a:r>
                  <a:rPr lang="en-US" sz="2200" i="1" dirty="0"/>
                  <a:t>n</a:t>
                </a:r>
                <a:r>
                  <a:rPr lang="en-US" sz="2200" dirty="0"/>
                  <a:t>(</a:t>
                </a:r>
                <a:r>
                  <a:rPr lang="en-US" sz="2200" i="1" dirty="0"/>
                  <a:t>n</a:t>
                </a:r>
                <a:r>
                  <a:rPr lang="en-US" sz="2200" dirty="0"/>
                  <a:t> – 1)(</a:t>
                </a:r>
                <a:r>
                  <a:rPr lang="en-US" sz="2200" i="1" dirty="0"/>
                  <a:t>n</a:t>
                </a:r>
                <a:r>
                  <a:rPr lang="en-US" sz="2200" dirty="0"/>
                  <a:t> – 2)…(</a:t>
                </a:r>
                <a:r>
                  <a:rPr lang="en-US" sz="2200" i="1" dirty="0"/>
                  <a:t>n</a:t>
                </a:r>
                <a:r>
                  <a:rPr lang="en-US" sz="2200" dirty="0"/>
                  <a:t> – </a:t>
                </a:r>
                <a:r>
                  <a:rPr lang="en-US" sz="2200" i="1" dirty="0"/>
                  <a:t>j</a:t>
                </a:r>
                <a:r>
                  <a:rPr lang="en-US" sz="2200" dirty="0"/>
                  <a:t> + 1)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2200" dirty="0"/>
              </a:p>
              <a:p>
                <a:endParaRPr lang="en-US" dirty="0"/>
              </a:p>
              <a:p>
                <a:r>
                  <a:rPr lang="en-US" dirty="0"/>
                  <a:t>How many 5-player arrangements are possible for a basketball team of 12 players?</a:t>
                </a:r>
              </a:p>
              <a:p>
                <a:endParaRPr lang="en-US" dirty="0"/>
              </a:p>
              <a:p>
                <a:r>
                  <a:rPr lang="en-US" dirty="0"/>
                  <a:t>			             </a:t>
                </a:r>
                <a:r>
                  <a:rPr lang="en-US" sz="2200" i="1" dirty="0"/>
                  <a:t>P</a:t>
                </a:r>
                <a:r>
                  <a:rPr lang="en-US" sz="2200" dirty="0"/>
                  <a:t>(12, 5)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12!</m:t>
                        </m:r>
                      </m:num>
                      <m:den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12−5</m:t>
                            </m:r>
                          </m:e>
                        </m:d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=95,040</m:t>
                    </m:r>
                  </m:oMath>
                </a14:m>
                <a:endParaRPr lang="en-US" sz="2200" dirty="0"/>
              </a:p>
              <a:p>
                <a:endParaRPr lang="en-US" dirty="0"/>
              </a:p>
              <a:p>
                <a:r>
                  <a:rPr lang="en-US" dirty="0"/>
                  <a:t>The coach probably cares most about </a:t>
                </a:r>
                <a:r>
                  <a:rPr lang="en-US" i="1" dirty="0"/>
                  <a:t>which</a:t>
                </a:r>
                <a:r>
                  <a:rPr lang="en-US" dirty="0"/>
                  <a:t> players are in, not the order they entered. i.e., the configurations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2033BC9-61C7-06B9-E5D8-9FD7067F1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86" y="1177159"/>
                <a:ext cx="10914206" cy="4249240"/>
              </a:xfrm>
              <a:prstGeom prst="rect">
                <a:avLst/>
              </a:prstGeom>
              <a:blipFill>
                <a:blip r:embed="rId2"/>
                <a:stretch>
                  <a:fillRect l="-348" t="-595"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D7EB7E8-A025-AC27-F939-C870557D6172}"/>
                  </a:ext>
                </a:extLst>
              </p:cNvPr>
              <p:cNvSpPr txBox="1"/>
              <p:nvPr/>
            </p:nvSpPr>
            <p:spPr>
              <a:xfrm>
                <a:off x="3150240" y="5820232"/>
                <a:ext cx="5044010" cy="626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i="1" dirty="0"/>
                  <a:t>C</a:t>
                </a:r>
                <a:r>
                  <a:rPr lang="en-US" sz="2200" dirty="0"/>
                  <a:t>(</a:t>
                </a:r>
                <a:r>
                  <a:rPr lang="en-US" sz="2200" i="1" dirty="0"/>
                  <a:t>n</a:t>
                </a:r>
                <a:r>
                  <a:rPr lang="en-US" sz="2200" dirty="0"/>
                  <a:t>, </a:t>
                </a:r>
                <a:r>
                  <a:rPr lang="en-US" sz="2200" i="1" dirty="0"/>
                  <a:t>j</a:t>
                </a:r>
                <a:r>
                  <a:rPr lang="en-US" sz="2200" dirty="0"/>
                  <a:t>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12!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5!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12−5</m:t>
                            </m:r>
                          </m:e>
                        </m:d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=792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D7EB7E8-A025-AC27-F939-C870557D6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240" y="5820232"/>
                <a:ext cx="5044010" cy="626262"/>
              </a:xfrm>
              <a:prstGeom prst="rect">
                <a:avLst/>
              </a:prstGeom>
              <a:blipFill>
                <a:blip r:embed="rId3"/>
                <a:stretch>
                  <a:fillRect l="-1759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50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9BAC59-760E-014A-B87A-F6026C55F19C}"/>
              </a:ext>
            </a:extLst>
          </p:cNvPr>
          <p:cNvSpPr txBox="1"/>
          <p:nvPr/>
        </p:nvSpPr>
        <p:spPr>
          <a:xfrm>
            <a:off x="3831117" y="-21021"/>
            <a:ext cx="45297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/>
              <a:t>Probability Theory Recap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DE7211-C029-8121-B677-A0411C79A5BE}"/>
              </a:ext>
            </a:extLst>
          </p:cNvPr>
          <p:cNvSpPr txBox="1"/>
          <p:nvPr/>
        </p:nvSpPr>
        <p:spPr>
          <a:xfrm>
            <a:off x="4916809" y="419249"/>
            <a:ext cx="2358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Binomial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5DEB54-848B-EFF5-5E74-3F626FA4DE17}"/>
                  </a:ext>
                </a:extLst>
              </p:cNvPr>
              <p:cNvSpPr txBox="1"/>
              <p:nvPr/>
            </p:nvSpPr>
            <p:spPr>
              <a:xfrm>
                <a:off x="620110" y="1228851"/>
                <a:ext cx="11414235" cy="5212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Recall: the probability of an event, E, occurring out of a total number of possible outcomes, N was denoted as P</a:t>
                </a:r>
                <a:r>
                  <a:rPr lang="en-US" baseline="-25000" dirty="0"/>
                  <a:t>E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probability of any outcome </a:t>
                </a:r>
                <a:r>
                  <a:rPr lang="en-US" i="1" dirty="0"/>
                  <a:t>other</a:t>
                </a:r>
                <a:r>
                  <a:rPr lang="en-US" dirty="0"/>
                  <a:t> than the event of interest is called the </a:t>
                </a:r>
                <a:r>
                  <a:rPr lang="en-US" b="1" u="sng" dirty="0"/>
                  <a:t>complement</a:t>
                </a:r>
                <a:r>
                  <a:rPr lang="en-US" dirty="0"/>
                  <a:t> (P</a:t>
                </a:r>
                <a:r>
                  <a:rPr lang="en-US" baseline="-25000" dirty="0"/>
                  <a:t>EC</a:t>
                </a:r>
                <a:r>
                  <a:rPr lang="en-US" dirty="0"/>
                  <a:t>), i.e.,</a:t>
                </a:r>
              </a:p>
              <a:p>
                <a:endParaRPr lang="en-US" dirty="0"/>
              </a:p>
              <a:p>
                <a:r>
                  <a:rPr lang="en-US" dirty="0"/>
                  <a:t>					</a:t>
                </a:r>
                <a:r>
                  <a:rPr lang="en-US" sz="2200" dirty="0"/>
                  <a:t>P</a:t>
                </a:r>
                <a:r>
                  <a:rPr lang="en-US" sz="2200" baseline="-25000" dirty="0"/>
                  <a:t>E</a:t>
                </a:r>
                <a:r>
                  <a:rPr lang="en-US" sz="2200" dirty="0"/>
                  <a:t> + P</a:t>
                </a:r>
                <a:r>
                  <a:rPr lang="en-US" sz="2200" baseline="-25000" dirty="0"/>
                  <a:t>EC</a:t>
                </a:r>
                <a:r>
                  <a:rPr lang="en-US" sz="2200" dirty="0"/>
                  <a:t> = 1</a:t>
                </a:r>
              </a:p>
              <a:p>
                <a:endParaRPr lang="en-US" dirty="0"/>
              </a:p>
              <a:p>
                <a:r>
                  <a:rPr lang="en-US" dirty="0"/>
                  <a:t>Experiments that use this framework are called </a:t>
                </a:r>
                <a:r>
                  <a:rPr lang="en-US" b="1" u="sng" dirty="0"/>
                  <a:t>Bernoulli trials</a:t>
                </a:r>
                <a:r>
                  <a:rPr lang="en-US" dirty="0"/>
                  <a:t> – where outcomes are either a success (i.e., </a:t>
                </a:r>
              </a:p>
              <a:p>
                <a:r>
                  <a:rPr lang="en-US" dirty="0"/>
                  <a:t>	the outcome of interest) or a failure (i.e., not the outcome of interest).</a:t>
                </a:r>
              </a:p>
              <a:p>
                <a:endParaRPr lang="en-US" dirty="0"/>
              </a:p>
              <a:p>
                <a:r>
                  <a:rPr lang="en-US" dirty="0"/>
                  <a:t>The tossing of a coin is a Bernoulli trial. A collection of Bernoulli trials is known as a </a:t>
                </a:r>
                <a:r>
                  <a:rPr lang="en-US" b="1" u="sng" dirty="0"/>
                  <a:t>binomial experiment</a:t>
                </a:r>
                <a:r>
                  <a:rPr lang="en-US" dirty="0"/>
                  <a:t>, where </a:t>
                </a:r>
              </a:p>
              <a:p>
                <a:r>
                  <a:rPr lang="en-US" dirty="0"/>
                  <a:t>	each trial is independent</a:t>
                </a:r>
                <a:endParaRPr lang="en-US" b="1" u="sng" dirty="0"/>
              </a:p>
              <a:p>
                <a:endParaRPr lang="en-US" b="1" u="sng" dirty="0"/>
              </a:p>
              <a:p>
                <a:r>
                  <a:rPr lang="en-US" dirty="0"/>
                  <a:t>For a series of Bernoulli trials in which the probability of success for a single trial is P</a:t>
                </a:r>
                <a:r>
                  <a:rPr lang="en-US" baseline="-25000" dirty="0"/>
                  <a:t>E</a:t>
                </a:r>
                <a:r>
                  <a:rPr lang="en-US" dirty="0"/>
                  <a:t>, the probability of</a:t>
                </a:r>
                <a:br>
                  <a:rPr lang="en-US" dirty="0"/>
                </a:br>
                <a:r>
                  <a:rPr lang="en-US" dirty="0"/>
                  <a:t>	obtaining </a:t>
                </a:r>
                <a:r>
                  <a:rPr lang="en-US" i="1" dirty="0"/>
                  <a:t>j</a:t>
                </a:r>
                <a:r>
                  <a:rPr lang="en-US" dirty="0"/>
                  <a:t> successes in an experiment consisting of </a:t>
                </a:r>
                <a:r>
                  <a:rPr lang="en-US" i="1" dirty="0"/>
                  <a:t>n</a:t>
                </a:r>
                <a:r>
                  <a:rPr lang="en-US" dirty="0"/>
                  <a:t> trials is given by</a:t>
                </a:r>
              </a:p>
              <a:p>
                <a:endParaRPr lang="en-US" dirty="0"/>
              </a:p>
              <a:p>
                <a:r>
                  <a:rPr lang="en-US" dirty="0"/>
                  <a:t>			           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(1 − 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endParaRPr lang="en-US" sz="2200" dirty="0"/>
              </a:p>
              <a:p>
                <a:endParaRPr lang="en-US" dirty="0"/>
              </a:p>
              <a:p>
                <a:r>
                  <a:rPr lang="en-US" dirty="0"/>
                  <a:t>Where have we seen this type of equation?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5DEB54-848B-EFF5-5E74-3F626FA4D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10" y="1228851"/>
                <a:ext cx="11414235" cy="5212453"/>
              </a:xfrm>
              <a:prstGeom prst="rect">
                <a:avLst/>
              </a:prstGeom>
              <a:blipFill>
                <a:blip r:embed="rId2"/>
                <a:stretch>
                  <a:fillRect l="-444" t="-485" b="-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499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EB0CD4-2924-5F39-ADAB-7C05A3BDE5E4}"/>
                  </a:ext>
                </a:extLst>
              </p:cNvPr>
              <p:cNvSpPr txBox="1"/>
              <p:nvPr/>
            </p:nvSpPr>
            <p:spPr>
              <a:xfrm>
                <a:off x="2795752" y="1210398"/>
                <a:ext cx="6096000" cy="441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(1 − 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EB0CD4-2924-5F39-ADAB-7C05A3BDE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752" y="1210398"/>
                <a:ext cx="6096000" cy="441916"/>
              </a:xfrm>
              <a:prstGeom prst="rect">
                <a:avLst/>
              </a:prstGeom>
              <a:blipFill>
                <a:blip r:embed="rId2"/>
                <a:stretch>
                  <a:fillRect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7CEB627-344D-3030-3FD7-D17FF8A76213}"/>
              </a:ext>
            </a:extLst>
          </p:cNvPr>
          <p:cNvSpPr txBox="1"/>
          <p:nvPr/>
        </p:nvSpPr>
        <p:spPr>
          <a:xfrm>
            <a:off x="3831117" y="-21021"/>
            <a:ext cx="45297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/>
              <a:t>Probability Theory Recap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A1D807-900E-CF97-66EA-1B1AAE40291D}"/>
              </a:ext>
            </a:extLst>
          </p:cNvPr>
          <p:cNvSpPr txBox="1"/>
          <p:nvPr/>
        </p:nvSpPr>
        <p:spPr>
          <a:xfrm>
            <a:off x="4710863" y="419249"/>
            <a:ext cx="2770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Relating to the coalescent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C87B03-3BA5-A509-F33B-26F0FEE1EE02}"/>
              </a:ext>
            </a:extLst>
          </p:cNvPr>
          <p:cNvSpPr txBox="1"/>
          <p:nvPr/>
        </p:nvSpPr>
        <p:spPr>
          <a:xfrm>
            <a:off x="1683029" y="775530"/>
            <a:ext cx="8825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probability of obtaining </a:t>
            </a:r>
            <a:r>
              <a:rPr lang="en-US" i="1" dirty="0"/>
              <a:t>j</a:t>
            </a:r>
            <a:r>
              <a:rPr lang="en-US" dirty="0"/>
              <a:t> successes in an experiment consisting of </a:t>
            </a:r>
            <a:r>
              <a:rPr lang="en-US" i="1" dirty="0"/>
              <a:t>n</a:t>
            </a:r>
            <a:r>
              <a:rPr lang="en-US" dirty="0"/>
              <a:t> trials is given by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7A9187-CD10-38CC-25B0-F0A428F7D67F}"/>
                  </a:ext>
                </a:extLst>
              </p:cNvPr>
              <p:cNvSpPr txBox="1"/>
              <p:nvPr/>
            </p:nvSpPr>
            <p:spPr>
              <a:xfrm>
                <a:off x="1006199" y="2102978"/>
                <a:ext cx="9900852" cy="2029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dirty="0"/>
                  <a:t>In the context of the coalescent, we want to model the waiting time until the first coalescent event.</a:t>
                </a:r>
                <a:endParaRPr lang="en-US" b="1" dirty="0"/>
              </a:p>
              <a:p>
                <a:pPr algn="just"/>
                <a:endParaRPr lang="en-US" dirty="0"/>
              </a:p>
              <a:p>
                <a:pPr algn="just"/>
                <a:r>
                  <a:rPr lang="en-US" dirty="0"/>
                  <a:t>Therefore, the probability of observing a coalescent event at generation </a:t>
                </a:r>
                <a:r>
                  <a:rPr lang="en-US" i="1" dirty="0"/>
                  <a:t>t </a:t>
                </a:r>
                <a:r>
                  <a:rPr lang="en-US" dirty="0"/>
                  <a:t>in a  diploid  (i.e., </a:t>
                </a:r>
                <a:r>
                  <a:rPr lang="en-US" i="1" dirty="0"/>
                  <a:t>j = </a:t>
                </a:r>
                <a:r>
                  <a:rPr lang="en-US" dirty="0"/>
                  <a:t>1):</a:t>
                </a:r>
              </a:p>
              <a:p>
                <a:pPr algn="just"/>
                <a:endParaRPr lang="en-US" dirty="0"/>
              </a:p>
              <a:p>
                <a:pPr algn="just"/>
                <a:r>
                  <a:rPr lang="en-US" dirty="0"/>
                  <a:t>	                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(1− 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200" dirty="0"/>
                  <a:t>   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200" dirty="0"/>
              </a:p>
              <a:p>
                <a:pPr algn="just"/>
                <a:endParaRPr lang="en-US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7A9187-CD10-38CC-25B0-F0A428F7D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199" y="2102978"/>
                <a:ext cx="9900852" cy="2029786"/>
              </a:xfrm>
              <a:prstGeom prst="rect">
                <a:avLst/>
              </a:prstGeom>
              <a:blipFill>
                <a:blip r:embed="rId3"/>
                <a:stretch>
                  <a:fillRect l="-513" t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E17D63C-5597-F7DC-9817-746E233811C6}"/>
                  </a:ext>
                </a:extLst>
              </p:cNvPr>
              <p:cNvSpPr txBox="1"/>
              <p:nvPr/>
            </p:nvSpPr>
            <p:spPr>
              <a:xfrm>
                <a:off x="135737" y="3908557"/>
                <a:ext cx="12056263" cy="2897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 this context, why drop C(</a:t>
                </a:r>
                <a:r>
                  <a:rPr lang="en-US" dirty="0" err="1"/>
                  <a:t>n,j</a:t>
                </a:r>
                <a:r>
                  <a:rPr lang="en-US" dirty="0"/>
                  <a:t>)? Key differences!</a:t>
                </a:r>
              </a:p>
              <a:p>
                <a:r>
                  <a:rPr lang="en-US" dirty="0"/>
                  <a:t>	</a:t>
                </a:r>
                <a:r>
                  <a:rPr lang="en-US" b="0" i="0" u="none" strike="noStrike" dirty="0">
                    <a:solidFill>
                      <a:srgbClr val="242424"/>
                    </a:solidFill>
                    <a:effectLst/>
                    <a:latin typeface="Segoe UI" panose="020B0502040204020203" pitchFamily="34" charset="0"/>
                  </a:rPr>
                  <a:t>The geometric distribution (coalescent) models the waiting time until the first success – </a:t>
                </a:r>
                <a:r>
                  <a:rPr lang="en-US" b="1" i="0" u="sng" strike="noStrike" dirty="0">
                    <a:solidFill>
                      <a:srgbClr val="242424"/>
                    </a:solidFill>
                    <a:effectLst/>
                    <a:latin typeface="Segoe UI" panose="020B0502040204020203" pitchFamily="34" charset="0"/>
                  </a:rPr>
                  <a:t>sequential </a:t>
                </a:r>
                <a:br>
                  <a:rPr lang="en-US" b="1" i="0" u="sng" strike="noStrike" dirty="0">
                    <a:solidFill>
                      <a:srgbClr val="242424"/>
                    </a:solidFill>
                    <a:effectLst/>
                    <a:latin typeface="Segoe UI" panose="020B0502040204020203" pitchFamily="34" charset="0"/>
                  </a:rPr>
                </a:br>
                <a:r>
                  <a:rPr lang="en-US" b="1" i="0" strike="noStrike" dirty="0">
                    <a:solidFill>
                      <a:srgbClr val="242424"/>
                    </a:solidFill>
                    <a:effectLst/>
                    <a:latin typeface="Segoe UI" panose="020B0502040204020203" pitchFamily="34" charset="0"/>
                  </a:rPr>
                  <a:t>		</a:t>
                </a:r>
                <a:r>
                  <a:rPr lang="en-US" b="1" u="sng" dirty="0">
                    <a:solidFill>
                      <a:srgbClr val="242424"/>
                    </a:solidFill>
                    <a:latin typeface="Segoe UI" panose="020B0502040204020203" pitchFamily="34" charset="0"/>
                  </a:rPr>
                  <a:t>M</a:t>
                </a:r>
                <a:r>
                  <a:rPr lang="en-US" b="1" i="0" u="sng" strike="noStrike" dirty="0">
                    <a:solidFill>
                      <a:srgbClr val="242424"/>
                    </a:solidFill>
                    <a:effectLst/>
                    <a:latin typeface="Segoe UI" panose="020B0502040204020203" pitchFamily="34" charset="0"/>
                  </a:rPr>
                  <a:t>arkovian process</a:t>
                </a:r>
                <a:r>
                  <a:rPr lang="en-US" b="0" i="0" u="none" strike="noStrike" dirty="0">
                    <a:solidFill>
                      <a:srgbClr val="242424"/>
                    </a:solidFill>
                    <a:effectLst/>
                    <a:latin typeface="Segoe UI" panose="020B0502040204020203" pitchFamily="34" charset="0"/>
                  </a:rPr>
                  <a:t>, (probability is determined by the current state, independent of others)</a:t>
                </a:r>
              </a:p>
              <a:p>
                <a:r>
                  <a:rPr lang="en-US" dirty="0">
                    <a:solidFill>
                      <a:srgbClr val="242424"/>
                    </a:solidFill>
                    <a:latin typeface="Segoe UI" panose="020B0502040204020203" pitchFamily="34" charset="0"/>
                  </a:rPr>
                  <a:t>	</a:t>
                </a:r>
                <a:r>
                  <a:rPr lang="en-US" b="0" i="0" u="none" strike="noStrike" dirty="0">
                    <a:solidFill>
                      <a:srgbClr val="242424"/>
                    </a:solidFill>
                    <a:effectLst/>
                    <a:latin typeface="Segoe UI" panose="020B0502040204020203" pitchFamily="34" charset="0"/>
                  </a:rPr>
                  <a:t>while Bernoulli trials (binomial distribution) model the number of successes in a fixed number of trials</a:t>
                </a:r>
              </a:p>
              <a:p>
                <a:endParaRPr lang="en-US" dirty="0">
                  <a:solidFill>
                    <a:srgbClr val="242424"/>
                  </a:solidFill>
                  <a:latin typeface="Segoe UI" panose="020B0502040204020203" pitchFamily="34" charset="0"/>
                </a:endParaRPr>
              </a:p>
              <a:p>
                <a:r>
                  <a:rPr lang="en-US" dirty="0">
                    <a:solidFill>
                      <a:srgbClr val="242424"/>
                    </a:solidFill>
                    <a:latin typeface="Segoe UI" panose="020B0502040204020203" pitchFamily="34" charset="0"/>
                  </a:rPr>
                  <a:t>	because we only care about one configuration (t-1 failures and one success), the coefficient is 1</a:t>
                </a:r>
              </a:p>
              <a:p>
                <a:endParaRPr lang="en-US" dirty="0">
                  <a:solidFill>
                    <a:srgbClr val="242424"/>
                  </a:solidFill>
                  <a:latin typeface="Segoe UI" panose="020B0502040204020203" pitchFamily="34" charset="0"/>
                </a:endParaRPr>
              </a:p>
              <a:p>
                <a:r>
                  <a:rPr lang="en-US" dirty="0">
                    <a:solidFill>
                      <a:srgbClr val="242424"/>
                    </a:solidFill>
                    <a:latin typeface="Segoe UI" panose="020B0502040204020203" pitchFamily="34" charset="0"/>
                  </a:rPr>
                  <a:t>	Since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is the probability</a:t>
                </a:r>
                <a:r>
                  <a:rPr lang="en-US" baseline="30000" dirty="0"/>
                  <a:t>-t</a:t>
                </a:r>
                <a:r>
                  <a:rPr lang="en-US" dirty="0"/>
                  <a:t> that any given pair of alleles will coalesce, we multiply by m(m-1)/2 to obtain the</a:t>
                </a:r>
              </a:p>
              <a:p>
                <a:r>
                  <a:rPr lang="en-US" dirty="0"/>
                  <a:t>		overall probability that any one of the possible pairs do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) or do not (1 -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) coalesce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E17D63C-5597-F7DC-9817-746E23381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37" y="3908557"/>
                <a:ext cx="12056263" cy="2897909"/>
              </a:xfrm>
              <a:prstGeom prst="rect">
                <a:avLst/>
              </a:prstGeom>
              <a:blipFill>
                <a:blip r:embed="rId4"/>
                <a:stretch>
                  <a:fillRect l="-421" t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75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F0B4C63F-C5B7-6729-CA4C-F70CF9B1DD74}"/>
              </a:ext>
            </a:extLst>
          </p:cNvPr>
          <p:cNvSpPr/>
          <p:nvPr/>
        </p:nvSpPr>
        <p:spPr>
          <a:xfrm>
            <a:off x="9747421" y="10174"/>
            <a:ext cx="725083" cy="68580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3DDB3BC-3AFE-0C17-565F-801D7B94ACF9}"/>
              </a:ext>
            </a:extLst>
          </p:cNvPr>
          <p:cNvSpPr txBox="1"/>
          <p:nvPr/>
        </p:nvSpPr>
        <p:spPr>
          <a:xfrm>
            <a:off x="9783443" y="10174"/>
            <a:ext cx="63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11D383F-AE30-1F69-5DF3-005F49E53FD8}"/>
              </a:ext>
            </a:extLst>
          </p:cNvPr>
          <p:cNvSpPr txBox="1"/>
          <p:nvPr/>
        </p:nvSpPr>
        <p:spPr>
          <a:xfrm>
            <a:off x="210207" y="40370"/>
            <a:ext cx="465858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Assumptions (that can be relaxed)</a:t>
            </a:r>
          </a:p>
          <a:p>
            <a:pPr marL="285750" indent="-285750">
              <a:buFontTx/>
              <a:buChar char="-"/>
            </a:pPr>
            <a:r>
              <a:rPr lang="en-US" dirty="0"/>
              <a:t>Diploid</a:t>
            </a:r>
          </a:p>
          <a:p>
            <a:pPr marL="285750" indent="-285750">
              <a:buFontTx/>
              <a:buChar char="-"/>
            </a:pPr>
            <a:r>
              <a:rPr lang="en-US" dirty="0"/>
              <a:t>Genotyped 20 gene copies (10 individuals)</a:t>
            </a:r>
          </a:p>
          <a:p>
            <a:pPr marL="285750" indent="-285750">
              <a:buFontTx/>
              <a:buChar char="-"/>
            </a:pPr>
            <a:r>
              <a:rPr lang="en-US" dirty="0"/>
              <a:t>Everyone is homozygous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Constant population size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Offspring inherited alleles </a:t>
            </a:r>
            <a:br>
              <a:rPr lang="en-US" dirty="0"/>
            </a:br>
            <a:r>
              <a:rPr lang="en-US" dirty="0"/>
              <a:t>from previous generations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Non-overlapping generations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population has Ne=100 individuals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172EC52-7EEA-0294-CA3A-725DC0C8AD7F}"/>
              </a:ext>
            </a:extLst>
          </p:cNvPr>
          <p:cNvGrpSpPr>
            <a:grpSpLocks noChangeAspect="1"/>
          </p:cNvGrpSpPr>
          <p:nvPr/>
        </p:nvGrpSpPr>
        <p:grpSpPr>
          <a:xfrm>
            <a:off x="9979524" y="379506"/>
            <a:ext cx="289156" cy="6400800"/>
            <a:chOff x="9192581" y="2132522"/>
            <a:chExt cx="193252" cy="4277864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D48A3A5A-7B65-F1EB-782E-1D5A800DEE63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2953" y="2132522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2C27EA28-9255-DDC6-6B3A-16254D995DF6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2407" y="2348048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D849D56-0ED1-08D6-5481-7BFFEDB55561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1861" y="2563573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8298DE1-929F-27A7-C787-D87FEEA2A099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1315" y="2779099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1E91AAAC-36D3-2B27-491F-C8B85FF39CF5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0769" y="2994624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ECC6BDA7-5993-22CC-A755-AAD914614E59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0223" y="3210149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498D726A-E30F-8522-15C3-30E80094715F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9678" y="3425675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AA5C2E0E-43A3-8954-8FA1-F544CAAE1568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9132" y="3641200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5AB627BF-8CAD-57FF-0DE5-FB66C8AEDF4F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8586" y="3856726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B4244E6-8FB3-64B3-77DA-B848ECCE34CA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8040" y="4072251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ED3C3660-D855-ACD3-0176-9111A256CDA5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7494" y="4287777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076A4012-25CB-10B9-EA4C-5624BD4AC36F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6948" y="4503302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98A9610-D807-F479-F2FE-39A0415467FA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6402" y="4718828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83BE3694-B637-A0DC-47D7-D4E5DE4D4C94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5856" y="4934353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34BC71C-6196-1BA5-CBB3-A305C91CA407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5311" y="5149879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F4C0244A-62AD-6D15-92D3-D173E6084401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4765" y="5365404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3F91C751-F265-E8EB-38DD-3E41ABC9D210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4219" y="5580929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8ECAE2F8-5882-F9FA-CDA7-DA1F5901F540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3673" y="5796455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07390355-078F-C77F-74C1-B1AEA408B854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3127" y="6011980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F1882EBC-1D9F-2A11-9A98-AC627766C41F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2581" y="6227506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5BE5B89-C3CA-8E44-06F4-5A4534C7904B}"/>
              </a:ext>
            </a:extLst>
          </p:cNvPr>
          <p:cNvGrpSpPr/>
          <p:nvPr/>
        </p:nvGrpSpPr>
        <p:grpSpPr>
          <a:xfrm>
            <a:off x="7938658" y="-10174"/>
            <a:ext cx="725083" cy="6858000"/>
            <a:chOff x="9004327" y="-10174"/>
            <a:chExt cx="725083" cy="6858000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35EBD80D-8C85-50D3-0250-9DECAF7F31A9}"/>
                </a:ext>
              </a:extLst>
            </p:cNvPr>
            <p:cNvSpPr/>
            <p:nvPr/>
          </p:nvSpPr>
          <p:spPr>
            <a:xfrm>
              <a:off x="9004327" y="-10174"/>
              <a:ext cx="725083" cy="6858000"/>
            </a:xfrm>
            <a:prstGeom prst="rect">
              <a:avLst/>
            </a:prstGeom>
            <a:solidFill>
              <a:srgbClr val="FFC000">
                <a:alpha val="3988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B6C4DE5-FCA5-C5E5-5E5E-4B4762C9C149}"/>
                </a:ext>
              </a:extLst>
            </p:cNvPr>
            <p:cNvSpPr txBox="1"/>
            <p:nvPr/>
          </p:nvSpPr>
          <p:spPr>
            <a:xfrm>
              <a:off x="9082361" y="10174"/>
              <a:ext cx="442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t-1</a:t>
              </a:r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655DAA4F-0BA2-D96D-A5F9-370F500342C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92361" y="384432"/>
              <a:ext cx="289156" cy="6400800"/>
              <a:chOff x="9192581" y="2132522"/>
              <a:chExt cx="193252" cy="4277864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BA40BFBF-EBAC-181E-952B-ABFE4375E66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2953" y="2132522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6995AF3D-1A0F-3A0B-197F-97B42398BD5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2407" y="2348048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63445CCD-19F5-CBAA-70CC-D127D20BC0F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1861" y="2563573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D204A146-ABE4-500A-E460-EA55FA22DDD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1315" y="277909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8906EEA7-A1A8-DBA2-8EB8-2703BC10B6C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0769" y="2994624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08B67883-3A1F-363A-8C72-5AF2E214574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0223" y="321014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ACA056CF-F1B3-A8FA-367E-D55BD256B66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9678" y="3425675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CC2BDFCF-D502-4205-8D8F-5A0830568B5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9132" y="364120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504AD5BF-29F7-D268-3509-130FE75087D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8586" y="3856726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334E4FF1-6BAC-0682-1988-F888391BD3B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8040" y="4072251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AC7A2449-E308-65C4-93AE-FBC68408C6A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7494" y="4287777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EF8B1D18-9122-7D7F-D6FB-6AE9CB6F7B3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6948" y="4503302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D6BA3467-5157-C3FB-C308-0D0AE5DC66E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6402" y="4718828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9E5B5F4E-D265-8625-6A5D-3A949F086DF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5856" y="4934353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92BBAB93-CD92-F207-A621-648EC84A8B1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5311" y="514987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4AAB715B-6A57-CDCE-935E-570EEEEDFAC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4765" y="5365404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E26C3FCA-4245-CB00-FAF2-B8971284FF2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4219" y="558092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71E22C41-9E3A-CFAC-B981-C2DD2085314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3673" y="5796455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4F5DEA62-08CC-13F0-4504-0DEEE21FBE5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3127" y="601198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7D2A93F3-292F-8D4A-F948-1F8DC87F49A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2581" y="6227506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3D8628F9-AC40-1EE0-BBF5-DC37CDE5A9EB}"/>
              </a:ext>
            </a:extLst>
          </p:cNvPr>
          <p:cNvSpPr txBox="1"/>
          <p:nvPr/>
        </p:nvSpPr>
        <p:spPr>
          <a:xfrm>
            <a:off x="210207" y="2828835"/>
            <a:ext cx="56055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know</a:t>
            </a:r>
          </a:p>
          <a:p>
            <a:pPr marL="285750" indent="-285750">
              <a:buFontTx/>
              <a:buChar char="-"/>
            </a:pPr>
            <a:r>
              <a:rPr lang="en-US" dirty="0"/>
              <a:t>Gene copies inherited from previous (t-1) generation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Population size of t-1 = Ne = 100  (just showing 20)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3EF3448-ECAE-74D0-8F38-04B4FA536FE1}"/>
              </a:ext>
            </a:extLst>
          </p:cNvPr>
          <p:cNvSpPr txBox="1"/>
          <p:nvPr/>
        </p:nvSpPr>
        <p:spPr>
          <a:xfrm>
            <a:off x="210207" y="3940298"/>
            <a:ext cx="6281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gene copy in t-1 was inherited by gene copy in Now?</a:t>
            </a:r>
          </a:p>
          <a:p>
            <a:r>
              <a:rPr lang="en-US" dirty="0"/>
              <a:t>	- could have come from any, but only came from one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F1C39E5C-1074-5593-596B-81F4F2BDCFDE}"/>
              </a:ext>
            </a:extLst>
          </p:cNvPr>
          <p:cNvGrpSpPr/>
          <p:nvPr/>
        </p:nvGrpSpPr>
        <p:grpSpPr>
          <a:xfrm>
            <a:off x="10554127" y="1849273"/>
            <a:ext cx="1637873" cy="646331"/>
            <a:chOff x="10554127" y="1849273"/>
            <a:chExt cx="1637873" cy="646331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F4192059-36EF-2600-5555-6BFE812B88C2}"/>
                </a:ext>
              </a:extLst>
            </p:cNvPr>
            <p:cNvSpPr txBox="1"/>
            <p:nvPr/>
          </p:nvSpPr>
          <p:spPr>
            <a:xfrm>
              <a:off x="11070219" y="1849273"/>
              <a:ext cx="1121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Let’s pick</a:t>
              </a:r>
              <a:br>
                <a:rPr lang="en-US" dirty="0"/>
              </a:br>
              <a:r>
                <a:rPr lang="en-US" dirty="0"/>
                <a:t>this one</a:t>
              </a:r>
            </a:p>
          </p:txBody>
        </p:sp>
        <p:sp>
          <p:nvSpPr>
            <p:cNvPr id="141" name="Right Arrow 140">
              <a:extLst>
                <a:ext uri="{FF2B5EF4-FFF2-40B4-BE49-F238E27FC236}">
                  <a16:creationId xmlns:a16="http://schemas.microsoft.com/office/drawing/2014/main" id="{D4286943-5429-0353-E138-91ECF99C57D9}"/>
                </a:ext>
              </a:extLst>
            </p:cNvPr>
            <p:cNvSpPr/>
            <p:nvPr/>
          </p:nvSpPr>
          <p:spPr>
            <a:xfrm rot="10800000">
              <a:off x="10554127" y="2024319"/>
              <a:ext cx="578069" cy="19349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id="{048EF540-B964-0836-4011-857B330011C9}"/>
              </a:ext>
            </a:extLst>
          </p:cNvPr>
          <p:cNvSpPr txBox="1"/>
          <p:nvPr/>
        </p:nvSpPr>
        <p:spPr>
          <a:xfrm>
            <a:off x="10562223" y="3339541"/>
            <a:ext cx="15456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There is a </a:t>
            </a:r>
            <a:br>
              <a:rPr lang="en-US" dirty="0"/>
            </a:br>
            <a:r>
              <a:rPr lang="en-US" dirty="0"/>
              <a:t>1/200 chance</a:t>
            </a:r>
            <a:br>
              <a:rPr lang="en-US" dirty="0"/>
            </a:br>
            <a:r>
              <a:rPr lang="en-US" dirty="0"/>
              <a:t>it came from</a:t>
            </a:r>
            <a:br>
              <a:rPr lang="en-US" dirty="0"/>
            </a:br>
            <a:r>
              <a:rPr lang="en-US" dirty="0"/>
              <a:t>any given</a:t>
            </a:r>
            <a:br>
              <a:rPr lang="en-US" dirty="0"/>
            </a:br>
            <a:r>
              <a:rPr lang="en-US" dirty="0"/>
              <a:t>t-1 copy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DFABD6C-A762-0E73-9A31-3E5AAFA9831E}"/>
              </a:ext>
            </a:extLst>
          </p:cNvPr>
          <p:cNvSpPr txBox="1"/>
          <p:nvPr/>
        </p:nvSpPr>
        <p:spPr>
          <a:xfrm>
            <a:off x="307226" y="4817461"/>
            <a:ext cx="6649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talking about coalescence, we’re asking if any of our now gene copies shared an ancestor, not just the chance of being from any given ancestor.</a:t>
            </a:r>
          </a:p>
          <a:p>
            <a:r>
              <a:rPr lang="en-US" dirty="0"/>
              <a:t>	how many NOW gene copies are related to each other?</a:t>
            </a:r>
          </a:p>
        </p:txBody>
      </p:sp>
    </p:spTree>
    <p:extLst>
      <p:ext uri="{BB962C8B-B14F-4D97-AF65-F5344CB8AC3E}">
        <p14:creationId xmlns:p14="http://schemas.microsoft.com/office/powerpoint/2010/main" val="296788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7" grpId="0"/>
      <p:bldP spid="146" grpId="0"/>
      <p:bldP spid="1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81784-E923-1EC8-048F-8AC8C67B3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E9520622-04CC-B722-DD44-918FEA99FF86}"/>
              </a:ext>
            </a:extLst>
          </p:cNvPr>
          <p:cNvSpPr/>
          <p:nvPr/>
        </p:nvSpPr>
        <p:spPr>
          <a:xfrm>
            <a:off x="9747421" y="10174"/>
            <a:ext cx="725083" cy="68580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D7AC1F2-CC47-6746-FDDF-1AE791E6007F}"/>
              </a:ext>
            </a:extLst>
          </p:cNvPr>
          <p:cNvSpPr txBox="1"/>
          <p:nvPr/>
        </p:nvSpPr>
        <p:spPr>
          <a:xfrm>
            <a:off x="9783443" y="10174"/>
            <a:ext cx="63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10595D5-9256-4024-B4BA-520FEFB40C13}"/>
              </a:ext>
            </a:extLst>
          </p:cNvPr>
          <p:cNvSpPr txBox="1"/>
          <p:nvPr/>
        </p:nvSpPr>
        <p:spPr>
          <a:xfrm>
            <a:off x="210207" y="40370"/>
            <a:ext cx="465858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Assumptions (that can be relaxed)</a:t>
            </a:r>
          </a:p>
          <a:p>
            <a:pPr marL="285750" indent="-285750">
              <a:buFontTx/>
              <a:buChar char="-"/>
            </a:pPr>
            <a:r>
              <a:rPr lang="en-US" dirty="0"/>
              <a:t>Diploid</a:t>
            </a:r>
          </a:p>
          <a:p>
            <a:pPr marL="285750" indent="-285750">
              <a:buFontTx/>
              <a:buChar char="-"/>
            </a:pPr>
            <a:r>
              <a:rPr lang="en-US" dirty="0"/>
              <a:t>Genotyped 20 gene copies (10 individuals)</a:t>
            </a:r>
          </a:p>
          <a:p>
            <a:pPr marL="285750" indent="-285750">
              <a:buFontTx/>
              <a:buChar char="-"/>
            </a:pPr>
            <a:r>
              <a:rPr lang="en-US" dirty="0"/>
              <a:t>Everyone is homozygous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Constant population size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Offspring inherited alleles </a:t>
            </a:r>
            <a:br>
              <a:rPr lang="en-US" dirty="0"/>
            </a:br>
            <a:r>
              <a:rPr lang="en-US" dirty="0"/>
              <a:t>from previous generations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Non-overlapping generations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population has Ne=100 individuals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D38A79F-1737-3156-5032-7DD87CCCDD6F}"/>
              </a:ext>
            </a:extLst>
          </p:cNvPr>
          <p:cNvGrpSpPr>
            <a:grpSpLocks noChangeAspect="1"/>
          </p:cNvGrpSpPr>
          <p:nvPr/>
        </p:nvGrpSpPr>
        <p:grpSpPr>
          <a:xfrm>
            <a:off x="9979524" y="379506"/>
            <a:ext cx="289156" cy="6400800"/>
            <a:chOff x="9192581" y="2132522"/>
            <a:chExt cx="193252" cy="4277864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6D527CE0-2AAC-6017-319A-6CBC12E581C5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2953" y="2132522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8CDFA56F-7D0F-FF7F-275D-8F39C591A661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2407" y="2348048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C124079-D688-A4B1-82B3-D09A88201B67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1861" y="2563573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4F263D61-6F5B-7748-60C3-60ECE2F4833E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1315" y="2779099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1A54D6AB-5045-8329-BED2-CCC3AB0CAF2F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0769" y="2994624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348877A2-58F2-16F5-C797-0705B46CE9D3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200223" y="3210149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7C49E779-7BBD-39BB-E8E1-22C342626097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9678" y="3425675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632CEE9-0540-786E-418E-6E366DF43B9D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9132" y="3641200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8E48A337-4F68-EEA5-51AB-1FADE3276D5C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8586" y="3856726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B200E1CF-F6D1-6A38-DD83-C2F89D30DA20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8040" y="4072251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3496DD81-D9C2-EF3C-CA6C-613A7851EC12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7494" y="4287777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DCB2B9B6-688F-CF67-E1D1-735C3551DB5A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6948" y="4503302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EB97D12-A683-1928-10C9-CE476552B670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6402" y="4718828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B1EB0C08-A080-FE71-6C7A-8C1D8858FD06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5856" y="4934353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0CC97E6-9172-FE1D-AAF4-00B594344296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5311" y="5149879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72773F0F-D14A-384D-FEC5-4EA044724FAE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4765" y="5365404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723A20A-00CB-41BF-B45D-577E4CE92283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4219" y="5580929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8AAEAA2-18B3-6900-59E2-4FC6B81671E3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3673" y="5796455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31DA278-734F-55DB-49E7-BE38F4E81E56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3127" y="6011980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BD404210-9D55-A11E-13B0-0FC9DE14775A}"/>
                </a:ext>
              </a:extLst>
            </p:cNvPr>
            <p:cNvSpPr>
              <a:spLocks noChangeAspect="1"/>
            </p:cNvSpPr>
            <p:nvPr/>
          </p:nvSpPr>
          <p:spPr>
            <a:xfrm rot="2708707">
              <a:off x="9192581" y="6227506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00BDDF7-221D-70A3-2347-546D7103BD28}"/>
              </a:ext>
            </a:extLst>
          </p:cNvPr>
          <p:cNvGrpSpPr/>
          <p:nvPr/>
        </p:nvGrpSpPr>
        <p:grpSpPr>
          <a:xfrm>
            <a:off x="7938658" y="-10174"/>
            <a:ext cx="725083" cy="6858000"/>
            <a:chOff x="9004327" y="-10174"/>
            <a:chExt cx="725083" cy="6858000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A72DDDA1-D99E-B4F2-469F-00D9A66119B9}"/>
                </a:ext>
              </a:extLst>
            </p:cNvPr>
            <p:cNvSpPr/>
            <p:nvPr/>
          </p:nvSpPr>
          <p:spPr>
            <a:xfrm>
              <a:off x="9004327" y="-10174"/>
              <a:ext cx="725083" cy="6858000"/>
            </a:xfrm>
            <a:prstGeom prst="rect">
              <a:avLst/>
            </a:prstGeom>
            <a:solidFill>
              <a:srgbClr val="FFC000">
                <a:alpha val="3988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AFFA622-80FA-0965-BA1E-B4D118217F82}"/>
                </a:ext>
              </a:extLst>
            </p:cNvPr>
            <p:cNvSpPr txBox="1"/>
            <p:nvPr/>
          </p:nvSpPr>
          <p:spPr>
            <a:xfrm>
              <a:off x="9082361" y="10174"/>
              <a:ext cx="442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t-1</a:t>
              </a:r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71A19F64-0939-BDB6-2E75-7B806A6156F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92361" y="384432"/>
              <a:ext cx="289156" cy="6400800"/>
              <a:chOff x="9192581" y="2132522"/>
              <a:chExt cx="193252" cy="4277864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C29CB545-0FF6-11DB-4A83-40FB17DBB41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2953" y="2132522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5E5278B7-F35E-149E-37CE-41368B904CF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2407" y="2348048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3C9F5D8D-8070-30F5-C4FC-C3295A2B2A5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1861" y="2563573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DAB254D9-3D1E-9B4A-9F53-BF889A690C4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1315" y="277909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31E4CF53-216B-A727-1C5D-C153CC27A15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0769" y="2994624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B2BA5483-B1E6-0059-C87D-F11CFF4E171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200223" y="321014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64FAE946-7E30-F3BB-B809-3EE5F5C5189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9678" y="3425675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6DA1FEF2-1EA7-EF85-634F-E6C2B1612D1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9132" y="364120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5E936175-1E47-9756-80BC-B373B0A8BCE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8586" y="3856726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5F897AB7-BEDB-3D73-2663-8847E2FC39C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8040" y="4072251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0FC39FFF-0F8F-B20D-8AB7-F6F006AD108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7494" y="4287777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63D9C38B-B6C0-3D70-4FDF-78F70BE7CC1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6948" y="4503302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E197B550-76A5-35C3-C0C0-12ECFC2C185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6402" y="4718828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B17D06C4-F8F5-F612-8A9D-C0B1391E5DC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5856" y="4934353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4C8CEA60-50DC-4110-915C-3C18048CDC9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5311" y="514987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9E7F8FAA-90B1-E67B-AFAD-705C23B243B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4765" y="5365404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C161D4BE-C005-5AFB-61E0-68F4DE46118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4219" y="558092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3E03F7A4-7BDD-227A-F498-C411A84A28D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3673" y="5796455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743EDDE8-6F33-4C7A-48D0-05B5A6E4389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3127" y="601198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F520F3B6-C6DD-2558-4EC8-BABF2A5A9E4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8707">
                <a:off x="9192581" y="6227506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4CD0FCE-548C-1842-3E6A-377906F2BC04}"/>
              </a:ext>
            </a:extLst>
          </p:cNvPr>
          <p:cNvGrpSpPr/>
          <p:nvPr/>
        </p:nvGrpSpPr>
        <p:grpSpPr>
          <a:xfrm>
            <a:off x="10554127" y="1849273"/>
            <a:ext cx="1637873" cy="646331"/>
            <a:chOff x="10554127" y="1849273"/>
            <a:chExt cx="1637873" cy="646331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AB11C7FE-18A4-2CD5-6BA2-B7BF77246550}"/>
                </a:ext>
              </a:extLst>
            </p:cNvPr>
            <p:cNvSpPr txBox="1"/>
            <p:nvPr/>
          </p:nvSpPr>
          <p:spPr>
            <a:xfrm>
              <a:off x="11070219" y="1849273"/>
              <a:ext cx="1121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Let’s pick</a:t>
              </a:r>
              <a:br>
                <a:rPr lang="en-US" dirty="0"/>
              </a:br>
              <a:r>
                <a:rPr lang="en-US" dirty="0"/>
                <a:t>this one</a:t>
              </a:r>
            </a:p>
          </p:txBody>
        </p:sp>
        <p:sp>
          <p:nvSpPr>
            <p:cNvPr id="141" name="Right Arrow 140">
              <a:extLst>
                <a:ext uri="{FF2B5EF4-FFF2-40B4-BE49-F238E27FC236}">
                  <a16:creationId xmlns:a16="http://schemas.microsoft.com/office/drawing/2014/main" id="{6146E24B-3172-0C80-3E3F-39716008D103}"/>
                </a:ext>
              </a:extLst>
            </p:cNvPr>
            <p:cNvSpPr/>
            <p:nvPr/>
          </p:nvSpPr>
          <p:spPr>
            <a:xfrm rot="10800000">
              <a:off x="10554127" y="2024319"/>
              <a:ext cx="578069" cy="19349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id="{B8992157-C9F9-9CD6-F79C-6EB32302BF86}"/>
              </a:ext>
            </a:extLst>
          </p:cNvPr>
          <p:cNvSpPr txBox="1"/>
          <p:nvPr/>
        </p:nvSpPr>
        <p:spPr>
          <a:xfrm>
            <a:off x="10562223" y="3339541"/>
            <a:ext cx="15456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There is a </a:t>
            </a:r>
            <a:br>
              <a:rPr lang="en-US" dirty="0"/>
            </a:br>
            <a:r>
              <a:rPr lang="en-US" dirty="0"/>
              <a:t>1/200 chance</a:t>
            </a:r>
            <a:br>
              <a:rPr lang="en-US" dirty="0"/>
            </a:br>
            <a:r>
              <a:rPr lang="en-US" dirty="0"/>
              <a:t>it came from</a:t>
            </a:r>
            <a:br>
              <a:rPr lang="en-US" dirty="0"/>
            </a:br>
            <a:r>
              <a:rPr lang="en-US" dirty="0"/>
              <a:t>any given</a:t>
            </a:r>
            <a:br>
              <a:rPr lang="en-US" dirty="0"/>
            </a:br>
            <a:r>
              <a:rPr lang="en-US" dirty="0"/>
              <a:t>t-1 copy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3DEB27B-FC35-7922-3CCF-7DD82451C46F}"/>
              </a:ext>
            </a:extLst>
          </p:cNvPr>
          <p:cNvCxnSpPr>
            <a:cxnSpLocks/>
            <a:stCxn id="124" idx="0"/>
          </p:cNvCxnSpPr>
          <p:nvPr/>
        </p:nvCxnSpPr>
        <p:spPr>
          <a:xfrm flipV="1">
            <a:off x="8369485" y="2168161"/>
            <a:ext cx="1553367" cy="8364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753E28D-726E-1545-2C13-54DC1D51BEFB}"/>
              </a:ext>
            </a:extLst>
          </p:cNvPr>
          <p:cNvCxnSpPr>
            <a:cxnSpLocks/>
            <a:stCxn id="124" idx="6"/>
          </p:cNvCxnSpPr>
          <p:nvPr/>
        </p:nvCxnSpPr>
        <p:spPr>
          <a:xfrm>
            <a:off x="8368994" y="3198099"/>
            <a:ext cx="1585168" cy="14016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DB4B8FC-BA4C-72D1-863A-8F3FB78825DF}"/>
              </a:ext>
            </a:extLst>
          </p:cNvPr>
          <p:cNvSpPr txBox="1"/>
          <p:nvPr/>
        </p:nvSpPr>
        <p:spPr>
          <a:xfrm>
            <a:off x="963827" y="3756454"/>
            <a:ext cx="51194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What is the chance of these two coalescing in t-1?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1/200 = (1) * (1/200) = 1/2N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4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2525</Words>
  <Application>Microsoft Macintosh PowerPoint</Application>
  <PresentationFormat>Widescreen</PresentationFormat>
  <Paragraphs>541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Aptos</vt:lpstr>
      <vt:lpstr>Aptos Display</vt:lpstr>
      <vt:lpstr>Arial</vt:lpstr>
      <vt:lpstr>Cambria Math</vt:lpstr>
      <vt:lpstr>KaTeX_Main</vt:lpstr>
      <vt:lpstr>Segoe UI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Brandon Lind</dc:creator>
  <cp:lastModifiedBy>Brandon Lind</cp:lastModifiedBy>
  <cp:revision>117</cp:revision>
  <dcterms:created xsi:type="dcterms:W3CDTF">2025-03-26T13:16:21Z</dcterms:created>
  <dcterms:modified xsi:type="dcterms:W3CDTF">2025-03-27T17:03:06Z</dcterms:modified>
</cp:coreProperties>
</file>